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59" r:id="rId5"/>
    <p:sldId id="265" r:id="rId6"/>
    <p:sldId id="261" r:id="rId7"/>
    <p:sldId id="260" r:id="rId8"/>
    <p:sldId id="266" r:id="rId9"/>
    <p:sldId id="262" r:id="rId10"/>
    <p:sldId id="267" r:id="rId11"/>
    <p:sldId id="268" r:id="rId12"/>
    <p:sldId id="269" r:id="rId13"/>
    <p:sldId id="263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8A4F"/>
    <a:srgbClr val="D8B088"/>
    <a:srgbClr val="996633"/>
    <a:srgbClr val="0066FF"/>
    <a:srgbClr val="2F4F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267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AA49A-ED09-47A2-8123-2F53D2B0A6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0DBA0-4DE7-45DE-B624-55D981CCD5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B5F51-46FD-49A2-9934-1E5ED2CF47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E8A66-C8E3-4D69-851B-4703336CFA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123D6-3E93-4E92-94A0-95FABD8405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583EC-E411-4D52-90BC-18CC5A80D4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D9D57E-2F53-437E-BA64-B1482861A0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C3E36-B847-4F61-B558-7FED8EC6BC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39277-39BE-447F-AEBF-802C7ECFEF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B42E4-9DD6-47B2-8849-83BB5DA75A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3D88A-ABB5-4040-803C-7F538F84DF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24E0CD02-C1A6-42DB-9AA4-36586149DA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rucoin.ru/auction/images/L_33617_2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rucoin.ru/auction/images/L_33617_2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9.jpeg"/><Relationship Id="rId2" Type="http://schemas.openxmlformats.org/officeDocument/2006/relationships/hyperlink" Target="http://rucoin.ru/auction/images/L_33617_2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219200"/>
            <a:ext cx="6934200" cy="31702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 dirty="0">
                <a:solidFill>
                  <a:srgbClr val="FFFF00"/>
                </a:solidFill>
                <a:latin typeface="Century Schoolbook" pitchFamily="18" charset="0"/>
              </a:rPr>
              <a:t>Решение занимательных задач</a:t>
            </a:r>
          </a:p>
          <a:p>
            <a:pPr algn="ctr">
              <a:defRPr/>
            </a:pPr>
            <a:r>
              <a:rPr lang="ru-RU" sz="6000" b="1" spc="3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«Как это сделать?»</a:t>
            </a:r>
          </a:p>
        </p:txBody>
      </p:sp>
      <p:sp>
        <p:nvSpPr>
          <p:cNvPr id="2051" name="TextBox 2"/>
          <p:cNvSpPr txBox="1">
            <a:spLocks noChangeArrowheads="1"/>
          </p:cNvSpPr>
          <p:nvPr/>
        </p:nvSpPr>
        <p:spPr bwMode="auto">
          <a:xfrm>
            <a:off x="5638800" y="46482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92D050"/>
                </a:solidFill>
                <a:latin typeface="Century Schoolbook" pitchFamily="18" charset="0"/>
              </a:rPr>
              <a:t>5 класс</a:t>
            </a:r>
          </a:p>
        </p:txBody>
      </p:sp>
      <p:pic>
        <p:nvPicPr>
          <p:cNvPr id="4" name="Picture 4" descr="ANTN02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28600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3"/>
          <p:cNvSpPr>
            <a:spLocks noChangeArrowheads="1"/>
          </p:cNvSpPr>
          <p:nvPr/>
        </p:nvSpPr>
        <p:spPr bwMode="auto">
          <a:xfrm>
            <a:off x="3276600" y="381000"/>
            <a:ext cx="281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996633"/>
                </a:solidFill>
                <a:latin typeface="Century Schoolbook" pitchFamily="18" charset="0"/>
              </a:rPr>
              <a:t>Решение: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33400" y="1828800"/>
          <a:ext cx="8229600" cy="2057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Шаги: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1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2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3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4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5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6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7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8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12л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12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4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4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9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9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1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1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6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8л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0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8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3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3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0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8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6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6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5л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0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0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5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0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3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3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5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entury Schoolbook" pitchFamily="18" charset="0"/>
                        </a:rPr>
                        <a:t>0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762000" y="304800"/>
            <a:ext cx="20272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66FF"/>
                </a:solidFill>
                <a:latin typeface="Century Schoolbook" pitchFamily="18" charset="0"/>
              </a:rPr>
              <a:t>Задача №6: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38200" y="914400"/>
            <a:ext cx="78486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entury Schoolbook" pitchFamily="18" charset="0"/>
              </a:rPr>
              <a:t>  Могут ли три человека преодолеть расстояние 60 км за 3 часа, если в из распоряжении имеется двухместный мотоцикл? Скорость мотоцикла 50 км/ч, скорость пешехода 5 км/ч.</a:t>
            </a:r>
          </a:p>
        </p:txBody>
      </p:sp>
      <p:pic>
        <p:nvPicPr>
          <p:cNvPr id="6" name="Picture 64" descr="2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2895600" y="3962400"/>
            <a:ext cx="2771775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C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3276600"/>
            <a:ext cx="19812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219200" y="381000"/>
            <a:ext cx="6400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996633"/>
                </a:solidFill>
                <a:latin typeface="Century Schoolbook" pitchFamily="18" charset="0"/>
              </a:rPr>
              <a:t>Решение: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9600" y="1066800"/>
            <a:ext cx="8153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2060"/>
                </a:solidFill>
                <a:latin typeface="Century Schoolbook" pitchFamily="18" charset="0"/>
              </a:rPr>
              <a:t>1 час : Два человека (А и В) едут на мотоцикле и проезжают 50 км., а третий человек (С) идёт пешком и проходит 5 км.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85800" y="2514600"/>
            <a:ext cx="8077200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2060"/>
                </a:solidFill>
                <a:latin typeface="Century Schoolbook" pitchFamily="18" charset="0"/>
              </a:rPr>
              <a:t>2 час: Человек (В) сходит с мотоцикла и идёт пешком. Он проходит 5 км. Человек (С) идёт пешком и проходит ещё 5 км. Человек (А) возвращается на 40 км и ждёт человека (С) там.</a:t>
            </a:r>
          </a:p>
          <a:p>
            <a:r>
              <a:rPr lang="ru-RU"/>
              <a:t>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62000" y="4343400"/>
            <a:ext cx="8001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2060"/>
                </a:solidFill>
                <a:latin typeface="Century Schoolbook" pitchFamily="18" charset="0"/>
              </a:rPr>
              <a:t>3 час: Два человека (А и С) на мотоцикле добираются до пункта назначения. Человек (В) проходит ещё 5 км и оказывается в пункте назначения.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rot="20294135">
            <a:off x="190389" y="2096501"/>
            <a:ext cx="8106163" cy="258532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11430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До новых встреч с занимательными задачами</a:t>
            </a:r>
          </a:p>
        </p:txBody>
      </p:sp>
      <p:pic>
        <p:nvPicPr>
          <p:cNvPr id="6" name="Picture 4" descr="MYNET09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228600"/>
            <a:ext cx="1898650" cy="203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90600" y="457200"/>
            <a:ext cx="632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66FF"/>
                </a:solidFill>
                <a:latin typeface="Century Schoolbook" pitchFamily="18" charset="0"/>
              </a:rPr>
              <a:t>Задача №1: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9600" y="914400"/>
            <a:ext cx="71628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entury Schoolbook" pitchFamily="18" charset="0"/>
              </a:rPr>
              <a:t>   </a:t>
            </a:r>
            <a:r>
              <a:rPr lang="ru-RU" sz="2800" b="1">
                <a:latin typeface="Century Schoolbook" pitchFamily="18" charset="0"/>
              </a:rPr>
              <a:t>Из девяти монет одна фальшивая: она легче остальных. Как за два взвешивания на чашечных весах без гирь определить, какая именно?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33400" y="2971800"/>
            <a:ext cx="800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7030A0"/>
                </a:solidFill>
                <a:latin typeface="Century Schoolbook" pitchFamily="18" charset="0"/>
              </a:rPr>
              <a:t>     </a:t>
            </a:r>
          </a:p>
        </p:txBody>
      </p:sp>
      <p:pic>
        <p:nvPicPr>
          <p:cNvPr id="3077" name="Picture 10" descr="L_33617_2_small">
            <a:hlinkClick r:id="rId2" tooltip="РСФСР, СССР 5 копеек 1973 года  Br (Бронза) в состоянии VF-XF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26670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10" descr="L_33617_2_small">
            <a:hlinkClick r:id="rId2" tooltip="РСФСР, СССР 5 копеек 1973 года  Br (Бронза) в состоянии VF-XF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38862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10" descr="L_33617_2_small">
            <a:hlinkClick r:id="rId2" tooltip="РСФСР, СССР 5 копеек 1973 года  Br (Бронза) в состоянии VF-XF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26670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10" descr="L_33617_2_small">
            <a:hlinkClick r:id="rId2" tooltip="РСФСР, СССР 5 копеек 1973 года  Br (Бронза) в состоянии VF-XF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3810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10" descr="L_33617_2_small">
            <a:hlinkClick r:id="rId2" tooltip="РСФСР, СССР 5 копеек 1973 года  Br (Бронза) в состоянии VF-XF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27432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0" descr="L_33617_2_small">
            <a:hlinkClick r:id="rId2" tooltip="РСФСР, СССР 5 копеек 1973 года  Br (Бронза) в состоянии VF-XF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38100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0" descr="L_33617_2_small">
            <a:hlinkClick r:id="rId2" tooltip="РСФСР, СССР 5 копеек 1973 года  Br (Бронза) в состоянии VF-XF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27432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Picture 10" descr="L_33617_2_small">
            <a:hlinkClick r:id="rId2" tooltip="РСФСР, СССР 5 копеек 1973 года  Br (Бронза) в состоянии VF-XF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38100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5" name="Picture 10" descr="L_33617_2_small">
            <a:hlinkClick r:id="rId2" tooltip="РСФСР, СССР 5 копеек 1973 года  Br (Бронза) в состоянии VF-XF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2743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6" name="Picture 6" descr="BOY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7467600" y="381000"/>
            <a:ext cx="1398588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4"/>
          <p:cNvGrpSpPr>
            <a:grpSpLocks/>
          </p:cNvGrpSpPr>
          <p:nvPr/>
        </p:nvGrpSpPr>
        <p:grpSpPr bwMode="auto">
          <a:xfrm>
            <a:off x="1524000" y="2286000"/>
            <a:ext cx="5638800" cy="930275"/>
            <a:chOff x="793" y="3203"/>
            <a:chExt cx="4583" cy="586"/>
          </a:xfrm>
        </p:grpSpPr>
        <p:sp>
          <p:nvSpPr>
            <p:cNvPr id="4113" name="AutoShape 65"/>
            <p:cNvSpPr>
              <a:spLocks noChangeArrowheads="1"/>
            </p:cNvSpPr>
            <p:nvPr/>
          </p:nvSpPr>
          <p:spPr bwMode="auto">
            <a:xfrm>
              <a:off x="2653" y="3385"/>
              <a:ext cx="777" cy="404"/>
            </a:xfrm>
            <a:prstGeom prst="triangle">
              <a:avLst>
                <a:gd name="adj" fmla="val 48144"/>
              </a:avLst>
            </a:prstGeom>
            <a:gradFill rotWithShape="1">
              <a:gsLst>
                <a:gs pos="0">
                  <a:srgbClr val="66FFFF"/>
                </a:gs>
                <a:gs pos="50000">
                  <a:srgbClr val="00CCFF"/>
                </a:gs>
                <a:gs pos="100000">
                  <a:srgbClr val="66FFFF"/>
                </a:gs>
              </a:gsLst>
              <a:lin ang="189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grpSp>
          <p:nvGrpSpPr>
            <p:cNvPr id="4114" name="Group 67"/>
            <p:cNvGrpSpPr>
              <a:grpSpLocks/>
            </p:cNvGrpSpPr>
            <p:nvPr/>
          </p:nvGrpSpPr>
          <p:grpSpPr bwMode="auto">
            <a:xfrm>
              <a:off x="793" y="3203"/>
              <a:ext cx="2032" cy="301"/>
              <a:chOff x="240" y="2736"/>
              <a:chExt cx="2256" cy="768"/>
            </a:xfrm>
          </p:grpSpPr>
          <p:sp>
            <p:nvSpPr>
              <p:cNvPr id="4119" name="AutoShape 68"/>
              <p:cNvSpPr>
                <a:spLocks noChangeArrowheads="1"/>
              </p:cNvSpPr>
              <p:nvPr/>
            </p:nvSpPr>
            <p:spPr bwMode="auto">
              <a:xfrm rot="5400000">
                <a:off x="1080" y="2088"/>
                <a:ext cx="576" cy="2256"/>
              </a:xfrm>
              <a:prstGeom prst="flowChartDelay">
                <a:avLst/>
              </a:prstGeom>
              <a:solidFill>
                <a:schemeClr val="accent2"/>
              </a:solidFill>
              <a:ln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0" name="Oval 69"/>
              <p:cNvSpPr>
                <a:spLocks noChangeArrowheads="1"/>
              </p:cNvSpPr>
              <p:nvPr/>
            </p:nvSpPr>
            <p:spPr bwMode="auto">
              <a:xfrm>
                <a:off x="240" y="2736"/>
                <a:ext cx="2256" cy="432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rgbClr val="0099FF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115" name="Group 70"/>
            <p:cNvGrpSpPr>
              <a:grpSpLocks/>
            </p:cNvGrpSpPr>
            <p:nvPr/>
          </p:nvGrpSpPr>
          <p:grpSpPr bwMode="auto">
            <a:xfrm>
              <a:off x="3344" y="3203"/>
              <a:ext cx="2032" cy="301"/>
              <a:chOff x="240" y="2736"/>
              <a:chExt cx="2256" cy="768"/>
            </a:xfrm>
          </p:grpSpPr>
          <p:sp>
            <p:nvSpPr>
              <p:cNvPr id="4117" name="AutoShape 71"/>
              <p:cNvSpPr>
                <a:spLocks noChangeArrowheads="1"/>
              </p:cNvSpPr>
              <p:nvPr/>
            </p:nvSpPr>
            <p:spPr bwMode="auto">
              <a:xfrm rot="5400000">
                <a:off x="1080" y="2088"/>
                <a:ext cx="576" cy="2256"/>
              </a:xfrm>
              <a:prstGeom prst="flowChartDelay">
                <a:avLst/>
              </a:prstGeom>
              <a:solidFill>
                <a:schemeClr val="accent2"/>
              </a:solidFill>
              <a:ln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8" name="Oval 72"/>
              <p:cNvSpPr>
                <a:spLocks noChangeArrowheads="1"/>
              </p:cNvSpPr>
              <p:nvPr/>
            </p:nvSpPr>
            <p:spPr bwMode="auto">
              <a:xfrm>
                <a:off x="240" y="2736"/>
                <a:ext cx="2256" cy="432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rgbClr val="0099FF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116" name="AutoShape 73"/>
            <p:cNvSpPr>
              <a:spLocks noChangeArrowheads="1"/>
            </p:cNvSpPr>
            <p:nvPr/>
          </p:nvSpPr>
          <p:spPr bwMode="auto">
            <a:xfrm>
              <a:off x="2739" y="3297"/>
              <a:ext cx="605" cy="75"/>
            </a:xfrm>
            <a:prstGeom prst="triangle">
              <a:avLst>
                <a:gd name="adj" fmla="val 50000"/>
              </a:avLst>
            </a:prstGeom>
            <a:noFill/>
            <a:ln w="57150">
              <a:solidFill>
                <a:schemeClr val="accent2"/>
              </a:solidFill>
              <a:miter lim="800000"/>
              <a:headEnd type="none" w="lg" len="lg"/>
              <a:tailEnd type="none" w="lg" len="lg"/>
            </a:ln>
            <a:scene3d>
              <a:camera prst="legacyObliqueTopRight">
                <a:rot lat="0" lon="20999983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</p:grpSp>
      <p:sp>
        <p:nvSpPr>
          <p:cNvPr id="4099" name="Прямоугольник 12"/>
          <p:cNvSpPr>
            <a:spLocks noChangeArrowheads="1"/>
          </p:cNvSpPr>
          <p:nvPr/>
        </p:nvSpPr>
        <p:spPr bwMode="auto">
          <a:xfrm>
            <a:off x="3657600" y="228600"/>
            <a:ext cx="1744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 b="1">
                <a:solidFill>
                  <a:srgbClr val="996633"/>
                </a:solidFill>
                <a:latin typeface="Century Schoolbook" pitchFamily="18" charset="0"/>
              </a:rPr>
              <a:t>Решение:</a:t>
            </a:r>
          </a:p>
        </p:txBody>
      </p:sp>
      <p:sp>
        <p:nvSpPr>
          <p:cNvPr id="4100" name="Прямоугольник 13"/>
          <p:cNvSpPr>
            <a:spLocks noChangeArrowheads="1"/>
          </p:cNvSpPr>
          <p:nvPr/>
        </p:nvSpPr>
        <p:spPr bwMode="auto">
          <a:xfrm>
            <a:off x="609600" y="4876800"/>
            <a:ext cx="792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b="1">
                <a:solidFill>
                  <a:srgbClr val="002060"/>
                </a:solidFill>
                <a:latin typeface="Century Schoolbook" pitchFamily="18" charset="0"/>
              </a:rPr>
              <a:t>2. Одна из кучек легче, то в ней фальшивая монета.</a:t>
            </a:r>
          </a:p>
          <a:p>
            <a:pPr marL="342900" indent="-342900"/>
            <a:r>
              <a:rPr lang="ru-RU" b="1">
                <a:solidFill>
                  <a:srgbClr val="7030A0"/>
                </a:solidFill>
                <a:latin typeface="Century Schoolbook" pitchFamily="18" charset="0"/>
              </a:rPr>
              <a:t>   </a:t>
            </a:r>
          </a:p>
        </p:txBody>
      </p:sp>
      <p:pic>
        <p:nvPicPr>
          <p:cNvPr id="4101" name="Picture 10" descr="L_33617_2_small">
            <a:hlinkClick r:id="rId2" tooltip="РСФСР, СССР 5 копеек 1973 года  Br (Бронза) в состоянии VF-XF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762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0" descr="L_33617_2_small">
            <a:hlinkClick r:id="rId2" tooltip="РСФСР, СССР 5 копеек 1973 года  Br (Бронза) в состоянии VF-XF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72200" y="762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0" descr="L_33617_2_small">
            <a:hlinkClick r:id="rId2" tooltip="РСФСР, СССР 5 копеек 1973 года  Br (Бронза) в состоянии VF-XF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762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0" descr="L_33617_2_small">
            <a:hlinkClick r:id="rId2" tooltip="РСФСР, СССР 5 копеек 1973 года  Br (Бронза) в состоянии VF-XF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1524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0" descr="L_33617_2_small">
            <a:hlinkClick r:id="rId2" tooltip="РСФСР, СССР 5 копеек 1973 года  Br (Бронза) в состоянии VF-XF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3800" y="16002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0" descr="L_33617_2_small">
            <a:hlinkClick r:id="rId2" tooltip="РСФСР, СССР 5 копеек 1973 года  Br (Бронза) в состоянии VF-XF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1524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0" descr="L_33617_2_small">
            <a:hlinkClick r:id="rId2" tooltip="РСФСР, СССР 5 копеек 1973 года  Br (Бронза) в состоянии VF-XF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762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10" descr="L_33617_2_small">
            <a:hlinkClick r:id="rId2" tooltip="РСФСР, СССР 5 копеек 1973 года  Br (Бронза) в состоянии VF-XF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762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9" name="Picture 10" descr="L_33617_2_small">
            <a:hlinkClick r:id="rId2" tooltip="РСФСР, СССР 5 копеек 1973 года  Br (Бронза) в состоянии VF-XF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762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0" name="Прямоугольник 21"/>
          <p:cNvSpPr>
            <a:spLocks noChangeArrowheads="1"/>
          </p:cNvSpPr>
          <p:nvPr/>
        </p:nvSpPr>
        <p:spPr bwMode="auto">
          <a:xfrm>
            <a:off x="533400" y="3276600"/>
            <a:ext cx="8382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Century Schoolbook" pitchFamily="18" charset="0"/>
              </a:rPr>
              <a:t>Разобьём монеты на 3 кучки по 3 монеты. Первое взвешивание: положим по 3 монеты на каждую чашку весов. </a:t>
            </a:r>
          </a:p>
          <a:p>
            <a:r>
              <a:rPr lang="ru-RU" b="1" u="sng">
                <a:solidFill>
                  <a:srgbClr val="002060"/>
                </a:solidFill>
                <a:latin typeface="Century Schoolbook" pitchFamily="18" charset="0"/>
              </a:rPr>
              <a:t>Возможны два случая:</a:t>
            </a:r>
          </a:p>
        </p:txBody>
      </p:sp>
      <p:sp>
        <p:nvSpPr>
          <p:cNvPr id="4111" name="Прямоугольник 22"/>
          <p:cNvSpPr>
            <a:spLocks noChangeArrowheads="1"/>
          </p:cNvSpPr>
          <p:nvPr/>
        </p:nvSpPr>
        <p:spPr bwMode="auto">
          <a:xfrm>
            <a:off x="609600" y="4114800"/>
            <a:ext cx="8229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b="1">
                <a:solidFill>
                  <a:srgbClr val="002060"/>
                </a:solidFill>
                <a:latin typeface="Century Schoolbook" pitchFamily="18" charset="0"/>
              </a:rPr>
              <a:t>Равновесие, тогда на весах только настоящие монеты, а фальшивая среди тех монет, которые не взвешивались.</a:t>
            </a:r>
          </a:p>
        </p:txBody>
      </p:sp>
      <p:sp>
        <p:nvSpPr>
          <p:cNvPr id="4112" name="Прямоугольник 23"/>
          <p:cNvSpPr>
            <a:spLocks noChangeArrowheads="1"/>
          </p:cNvSpPr>
          <p:nvPr/>
        </p:nvSpPr>
        <p:spPr bwMode="auto">
          <a:xfrm>
            <a:off x="533400" y="5334000"/>
            <a:ext cx="8458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Century Schoolbook" pitchFamily="18" charset="0"/>
              </a:rPr>
              <a:t>Второе взвешивание: теперь требуется найти фальшивую среди трёх монет( по методу первого взвешивания).</a:t>
            </a:r>
            <a:endParaRPr lang="ru-RU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838200" y="533400"/>
            <a:ext cx="228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66FF"/>
                </a:solidFill>
                <a:latin typeface="Century Schoolbook" pitchFamily="18" charset="0"/>
              </a:rPr>
              <a:t>Задача №2: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533400" y="990600"/>
            <a:ext cx="845820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entury Schoolbook" pitchFamily="18" charset="0"/>
              </a:rPr>
              <a:t>  </a:t>
            </a:r>
            <a:r>
              <a:rPr lang="ru-RU" sz="3200" b="1">
                <a:latin typeface="Century Schoolbook" pitchFamily="18" charset="0"/>
              </a:rPr>
              <a:t>Известно, что монеты в 1,2,3 и 5 копеек весят, соответственно 1,2,3 и 5 граммов. Среди четырёх монет (по одной каждого достоинства) одна фальшивая – отличается весом от настоящей. Как с помощью взвешиваний на чашечных весах без гирь определить фальшивую монету?</a:t>
            </a:r>
            <a:endParaRPr lang="ru-RU" sz="320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1000" y="2895600"/>
            <a:ext cx="815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7030A0"/>
                </a:solidFill>
                <a:latin typeface="Century Schoolbook" pitchFamily="18" charset="0"/>
              </a:rPr>
              <a:t>            </a:t>
            </a:r>
          </a:p>
        </p:txBody>
      </p:sp>
      <p:pic>
        <p:nvPicPr>
          <p:cNvPr id="5126" name="Picture 10" descr="L_33617_2_small">
            <a:hlinkClick r:id="rId2" tooltip="РСФСР, СССР 5 копеек 1973 года  Br (Бронза) в состоянии VF-XF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5105400"/>
            <a:ext cx="119697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 descr="1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4876800"/>
            <a:ext cx="2116138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8" descr="C:\Documents and Settings\user\Рабочий стол\1 коп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95600" y="5257800"/>
            <a:ext cx="731838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9" descr="C:\Documents and Settings\user\Рабочий стол\i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62400" y="5334000"/>
            <a:ext cx="61753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0" descr="C:\Documents and Settings\user\Рабочий стол\i.jpg"/>
          <p:cNvPicPr>
            <a:picLocks noChangeAspect="1" noChangeArrowheads="1"/>
          </p:cNvPicPr>
          <p:nvPr/>
        </p:nvPicPr>
        <p:blipFill>
          <a:blip r:embed="rId7"/>
          <a:srcRect t="52798"/>
          <a:stretch>
            <a:fillRect/>
          </a:stretch>
        </p:blipFill>
        <p:spPr bwMode="auto">
          <a:xfrm>
            <a:off x="4953000" y="5257800"/>
            <a:ext cx="914400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Прямоугольник 3"/>
          <p:cNvSpPr>
            <a:spLocks noChangeArrowheads="1"/>
          </p:cNvSpPr>
          <p:nvPr/>
        </p:nvSpPr>
        <p:spPr bwMode="auto">
          <a:xfrm>
            <a:off x="3200400" y="304800"/>
            <a:ext cx="266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996633"/>
                </a:solidFill>
                <a:latin typeface="Century Schoolbook" pitchFamily="18" charset="0"/>
              </a:rPr>
              <a:t>Решение: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09600" y="990600"/>
            <a:ext cx="8001000" cy="16621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002060"/>
                </a:solidFill>
                <a:latin typeface="Century Schoolbook" pitchFamily="18" charset="0"/>
              </a:rPr>
              <a:t>Чтобы узнать какая монета фальшивая выполним     </a:t>
            </a:r>
          </a:p>
          <a:p>
            <a:pPr>
              <a:defRPr/>
            </a:pPr>
            <a:r>
              <a:rPr lang="ru-RU" b="1" dirty="0">
                <a:solidFill>
                  <a:srgbClr val="002060"/>
                </a:solidFill>
                <a:latin typeface="Century Schoolbook" pitchFamily="18" charset="0"/>
              </a:rPr>
              <a:t>    следующие взвешивания:</a:t>
            </a:r>
          </a:p>
          <a:p>
            <a:pPr marL="342900" indent="-342900" algn="ctr">
              <a:buFontTx/>
              <a:buAutoNum type="arabicPeriod"/>
              <a:defRPr/>
            </a:pPr>
            <a:r>
              <a:rPr lang="ru-RU" sz="2400" b="1" dirty="0">
                <a:solidFill>
                  <a:srgbClr val="002060"/>
                </a:solidFill>
                <a:latin typeface="Century Schoolbook" pitchFamily="18" charset="0"/>
              </a:rPr>
              <a:t>1коп.+2коп. и  3коп.  </a:t>
            </a:r>
          </a:p>
          <a:p>
            <a:pPr marL="342900" indent="-342900" algn="ctr">
              <a:buFontTx/>
              <a:buAutoNum type="arabicPeriod"/>
              <a:defRPr/>
            </a:pPr>
            <a:r>
              <a:rPr lang="ru-RU" sz="2400" b="1" dirty="0">
                <a:solidFill>
                  <a:srgbClr val="002060"/>
                </a:solidFill>
                <a:latin typeface="Century Schoolbook" pitchFamily="18" charset="0"/>
              </a:rPr>
              <a:t>2коп.+3коп. и  5коп.</a:t>
            </a:r>
          </a:p>
          <a:p>
            <a:pPr marL="342900" indent="-342900">
              <a:buFontTx/>
              <a:buAutoNum type="arabicPeriod"/>
              <a:defRPr/>
            </a:pP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685800" y="4038600"/>
            <a:ext cx="8229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7030A0"/>
                </a:solidFill>
                <a:latin typeface="Century Schoolbook" pitchFamily="18" charset="0"/>
              </a:rPr>
              <a:t>  </a:t>
            </a:r>
            <a:r>
              <a:rPr lang="ru-RU" b="1">
                <a:solidFill>
                  <a:srgbClr val="002060"/>
                </a:solidFill>
                <a:latin typeface="Century Schoolbook" pitchFamily="18" charset="0"/>
              </a:rPr>
              <a:t>Если при первом взвешивании будет равновесие, то бракованная монета – 5 коп, если при втором, то бракованная монета – 1 коп. Если же равновесия не будет, то обе монеты,1 коп. и 5 коп., - настоящие, а одна из монет, 2 коп или 3 коп, - бракованная. Кроме того, из второго взвешивания можно будет сделать вывод легче или тяжелее настоящей фальшивая монета. Если при первом взвешивании перевесит та же чашка весов, что и при втором, то фальшивая монета – 2 коп., иначе 3коп. </a:t>
            </a:r>
            <a:endParaRPr lang="ru-RU">
              <a:solidFill>
                <a:srgbClr val="002060"/>
              </a:solidFill>
            </a:endParaRPr>
          </a:p>
        </p:txBody>
      </p:sp>
      <p:pic>
        <p:nvPicPr>
          <p:cNvPr id="14" name="Picture 33" descr="COBJ006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2290763"/>
            <a:ext cx="3886200" cy="159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762000" y="228600"/>
            <a:ext cx="20272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66FF"/>
                </a:solidFill>
                <a:latin typeface="Century Schoolbook" pitchFamily="18" charset="0"/>
              </a:rPr>
              <a:t>Задача №3: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62000" y="762000"/>
            <a:ext cx="6477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entury Schoolbook" pitchFamily="18" charset="0"/>
              </a:rPr>
              <a:t>   </a:t>
            </a:r>
            <a:r>
              <a:rPr lang="ru-RU" sz="2400" b="1">
                <a:latin typeface="Century Schoolbook" pitchFamily="18" charset="0"/>
              </a:rPr>
              <a:t>Как отмерить 15 минут, имея под рукой 7-минутные и 11-минутные песочные часы.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3352800" y="3352800"/>
            <a:ext cx="228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996633"/>
                </a:solidFill>
                <a:latin typeface="Century Schoolbook" pitchFamily="18" charset="0"/>
              </a:rPr>
              <a:t>Решение: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914400" y="4191000"/>
          <a:ext cx="7772401" cy="2076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2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7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68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Century Schoolbook" pitchFamily="18" charset="0"/>
                        </a:rPr>
                        <a:t>1 шаг</a:t>
                      </a:r>
                      <a:endParaRPr lang="ru-RU" dirty="0">
                        <a:solidFill>
                          <a:srgbClr val="7030A0"/>
                        </a:solidFill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rgbClr val="7030A0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2 шаг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rgbClr val="7030A0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3 шаг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527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7030A0"/>
                          </a:solidFill>
                          <a:latin typeface="Century Schoolbook" pitchFamily="18" charset="0"/>
                        </a:rPr>
                        <a:t>7-минутные часы</a:t>
                      </a:r>
                      <a:endParaRPr lang="ru-RU" sz="2400" b="1" dirty="0">
                        <a:solidFill>
                          <a:srgbClr val="7030A0"/>
                        </a:solidFill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entury Schoolbook" pitchFamily="18" charset="0"/>
                        </a:rPr>
                        <a:t>7</a:t>
                      </a:r>
                      <a:endParaRPr lang="ru-RU" sz="2800" b="1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entury Schoolbook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entury Schoolbook" pitchFamily="18" charset="0"/>
                        </a:rPr>
                        <a:t>11</a:t>
                      </a:r>
                      <a:endParaRPr lang="ru-RU" sz="2800" b="1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Century Schoolbook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527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7030A0"/>
                          </a:solidFill>
                          <a:latin typeface="Century Schoolbook" pitchFamily="18" charset="0"/>
                        </a:rPr>
                        <a:t>11-минутные часы</a:t>
                      </a:r>
                      <a:endParaRPr lang="ru-RU" sz="2400" b="1" dirty="0">
                        <a:solidFill>
                          <a:srgbClr val="7030A0"/>
                        </a:solidFill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entury Schoolbook" pitchFamily="18" charset="0"/>
                        </a:rPr>
                        <a:t>11</a:t>
                      </a:r>
                      <a:endParaRPr lang="ru-RU" sz="2800" b="1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ru-RU" sz="2800" b="1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ru-RU" sz="2800" b="1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Century Schoolbook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7195" name="Picture 14" descr="6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0400" y="304800"/>
            <a:ext cx="173355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6" name="Picture 28" descr="C:\Documents and Settings\user\Рабочий стол\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1676400"/>
            <a:ext cx="981075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7" name="Picture 29" descr="C:\Documents and Settings\user\Рабочий стол\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1676400"/>
            <a:ext cx="981075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762000" y="304800"/>
            <a:ext cx="20272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66FF"/>
                </a:solidFill>
                <a:latin typeface="Century Schoolbook" pitchFamily="18" charset="0"/>
              </a:rPr>
              <a:t>Задача №4: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828800" y="762000"/>
            <a:ext cx="73152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entury Schoolbook" pitchFamily="18" charset="0"/>
              </a:rPr>
              <a:t>      </a:t>
            </a:r>
            <a:r>
              <a:rPr lang="ru-RU" sz="2800" b="1">
                <a:latin typeface="Century Schoolbook" pitchFamily="18" charset="0"/>
              </a:rPr>
              <a:t>В восьмилитровом бидоне находится молоко. Как при помощи пятилитрового бидона и трёхлитровой банки отмерить 4 литра молока?</a:t>
            </a:r>
            <a:endParaRPr lang="ru-RU" sz="280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038600" y="3352800"/>
            <a:ext cx="685800" cy="911225"/>
            <a:chOff x="416" y="879"/>
            <a:chExt cx="1771" cy="3202"/>
          </a:xfrm>
        </p:grpSpPr>
        <p:grpSp>
          <p:nvGrpSpPr>
            <p:cNvPr id="8224" name="Group 5"/>
            <p:cNvGrpSpPr>
              <a:grpSpLocks/>
            </p:cNvGrpSpPr>
            <p:nvPr/>
          </p:nvGrpSpPr>
          <p:grpSpPr bwMode="auto">
            <a:xfrm>
              <a:off x="464" y="898"/>
              <a:ext cx="1639" cy="331"/>
              <a:chOff x="584" y="1008"/>
              <a:chExt cx="1329" cy="289"/>
            </a:xfrm>
          </p:grpSpPr>
          <p:sp>
            <p:nvSpPr>
              <p:cNvPr id="8243" name="Freeform 6"/>
              <p:cNvSpPr>
                <a:spLocks/>
              </p:cNvSpPr>
              <p:nvPr/>
            </p:nvSpPr>
            <p:spPr bwMode="auto">
              <a:xfrm>
                <a:off x="592" y="1160"/>
                <a:ext cx="1313" cy="137"/>
              </a:xfrm>
              <a:custGeom>
                <a:avLst/>
                <a:gdLst>
                  <a:gd name="T0" fmla="*/ 0 w 1313"/>
                  <a:gd name="T1" fmla="*/ 0 h 217"/>
                  <a:gd name="T2" fmla="*/ 120 w 1313"/>
                  <a:gd name="T3" fmla="*/ 1 h 217"/>
                  <a:gd name="T4" fmla="*/ 632 w 1313"/>
                  <a:gd name="T5" fmla="*/ 2 h 217"/>
                  <a:gd name="T6" fmla="*/ 1200 w 1313"/>
                  <a:gd name="T7" fmla="*/ 1 h 217"/>
                  <a:gd name="T8" fmla="*/ 1312 w 1313"/>
                  <a:gd name="T9" fmla="*/ 1 h 2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13"/>
                  <a:gd name="T16" fmla="*/ 0 h 217"/>
                  <a:gd name="T17" fmla="*/ 1313 w 1313"/>
                  <a:gd name="T18" fmla="*/ 217 h 2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solidFill>
                <a:srgbClr val="FF99FF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44" name="Freeform 7"/>
              <p:cNvSpPr>
                <a:spLocks/>
              </p:cNvSpPr>
              <p:nvPr/>
            </p:nvSpPr>
            <p:spPr bwMode="auto">
              <a:xfrm flipV="1">
                <a:off x="584" y="1008"/>
                <a:ext cx="1329" cy="161"/>
              </a:xfrm>
              <a:custGeom>
                <a:avLst/>
                <a:gdLst>
                  <a:gd name="T0" fmla="*/ 0 w 1313"/>
                  <a:gd name="T1" fmla="*/ 0 h 217"/>
                  <a:gd name="T2" fmla="*/ 136 w 1313"/>
                  <a:gd name="T3" fmla="*/ 5 h 217"/>
                  <a:gd name="T4" fmla="*/ 713 w 1313"/>
                  <a:gd name="T5" fmla="*/ 11 h 217"/>
                  <a:gd name="T6" fmla="*/ 1355 w 1313"/>
                  <a:gd name="T7" fmla="*/ 6 h 217"/>
                  <a:gd name="T8" fmla="*/ 1481 w 1313"/>
                  <a:gd name="T9" fmla="*/ 1 h 2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13"/>
                  <a:gd name="T16" fmla="*/ 0 h 217"/>
                  <a:gd name="T17" fmla="*/ 1313 w 1313"/>
                  <a:gd name="T18" fmla="*/ 217 h 2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solidFill>
                <a:srgbClr val="FF99FF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" name="Freeform 8"/>
            <p:cNvSpPr>
              <a:spLocks/>
            </p:cNvSpPr>
            <p:nvPr/>
          </p:nvSpPr>
          <p:spPr bwMode="auto">
            <a:xfrm>
              <a:off x="473" y="1649"/>
              <a:ext cx="1619" cy="2220"/>
            </a:xfrm>
            <a:custGeom>
              <a:avLst/>
              <a:gdLst/>
              <a:ahLst/>
              <a:cxnLst>
                <a:cxn ang="0">
                  <a:pos x="16" y="1920"/>
                </a:cxn>
                <a:cxn ang="0">
                  <a:pos x="1312" y="1944"/>
                </a:cxn>
                <a:cxn ang="0">
                  <a:pos x="1312" y="0"/>
                </a:cxn>
                <a:cxn ang="0">
                  <a:pos x="0" y="16"/>
                </a:cxn>
                <a:cxn ang="0">
                  <a:pos x="16" y="1920"/>
                </a:cxn>
              </a:cxnLst>
              <a:rect l="0" t="0" r="r" b="b"/>
              <a:pathLst>
                <a:path w="1312" h="1944">
                  <a:moveTo>
                    <a:pt x="16" y="1920"/>
                  </a:moveTo>
                  <a:lnTo>
                    <a:pt x="1312" y="1944"/>
                  </a:lnTo>
                  <a:lnTo>
                    <a:pt x="1312" y="0"/>
                  </a:lnTo>
                  <a:lnTo>
                    <a:pt x="0" y="16"/>
                  </a:lnTo>
                  <a:lnTo>
                    <a:pt x="16" y="192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FF"/>
                </a:gs>
                <a:gs pos="100000">
                  <a:schemeClr val="bg1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grpSp>
          <p:nvGrpSpPr>
            <p:cNvPr id="8226" name="Group 9"/>
            <p:cNvGrpSpPr>
              <a:grpSpLocks/>
            </p:cNvGrpSpPr>
            <p:nvPr/>
          </p:nvGrpSpPr>
          <p:grpSpPr bwMode="auto">
            <a:xfrm>
              <a:off x="494" y="1630"/>
              <a:ext cx="1619" cy="2451"/>
              <a:chOff x="608" y="1648"/>
              <a:chExt cx="1313" cy="2145"/>
            </a:xfrm>
          </p:grpSpPr>
          <p:grpSp>
            <p:nvGrpSpPr>
              <p:cNvPr id="8239" name="Group 10"/>
              <p:cNvGrpSpPr>
                <a:grpSpLocks/>
              </p:cNvGrpSpPr>
              <p:nvPr/>
            </p:nvGrpSpPr>
            <p:grpSpPr bwMode="auto">
              <a:xfrm>
                <a:off x="608" y="1648"/>
                <a:ext cx="1304" cy="1968"/>
                <a:chOff x="608" y="1648"/>
                <a:chExt cx="1304" cy="1968"/>
              </a:xfrm>
            </p:grpSpPr>
            <p:sp>
              <p:nvSpPr>
                <p:cNvPr id="8241" name="Line 11"/>
                <p:cNvSpPr>
                  <a:spLocks noChangeShapeType="1"/>
                </p:cNvSpPr>
                <p:nvPr/>
              </p:nvSpPr>
              <p:spPr bwMode="auto">
                <a:xfrm>
                  <a:off x="608" y="1648"/>
                  <a:ext cx="8" cy="196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42" name="Line 12"/>
                <p:cNvSpPr>
                  <a:spLocks noChangeShapeType="1"/>
                </p:cNvSpPr>
                <p:nvPr/>
              </p:nvSpPr>
              <p:spPr bwMode="auto">
                <a:xfrm>
                  <a:off x="1904" y="1656"/>
                  <a:ext cx="8" cy="196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240" name="Freeform 13"/>
              <p:cNvSpPr>
                <a:spLocks/>
              </p:cNvSpPr>
              <p:nvPr/>
            </p:nvSpPr>
            <p:spPr bwMode="auto">
              <a:xfrm>
                <a:off x="608" y="3576"/>
                <a:ext cx="1313" cy="217"/>
              </a:xfrm>
              <a:custGeom>
                <a:avLst/>
                <a:gdLst>
                  <a:gd name="T0" fmla="*/ 0 w 1313"/>
                  <a:gd name="T1" fmla="*/ 0 h 217"/>
                  <a:gd name="T2" fmla="*/ 120 w 1313"/>
                  <a:gd name="T3" fmla="*/ 112 h 217"/>
                  <a:gd name="T4" fmla="*/ 632 w 1313"/>
                  <a:gd name="T5" fmla="*/ 216 h 217"/>
                  <a:gd name="T6" fmla="*/ 1200 w 1313"/>
                  <a:gd name="T7" fmla="*/ 120 h 217"/>
                  <a:gd name="T8" fmla="*/ 1312 w 1313"/>
                  <a:gd name="T9" fmla="*/ 16 h 2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13"/>
                  <a:gd name="T16" fmla="*/ 0 h 217"/>
                  <a:gd name="T17" fmla="*/ 1313 w 1313"/>
                  <a:gd name="T18" fmla="*/ 217 h 2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solidFill>
                <a:srgbClr val="FF99FF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227" name="Group 14"/>
            <p:cNvGrpSpPr>
              <a:grpSpLocks/>
            </p:cNvGrpSpPr>
            <p:nvPr/>
          </p:nvGrpSpPr>
          <p:grpSpPr bwMode="auto">
            <a:xfrm>
              <a:off x="495" y="1145"/>
              <a:ext cx="1604" cy="512"/>
              <a:chOff x="608" y="1224"/>
              <a:chExt cx="1299" cy="448"/>
            </a:xfrm>
          </p:grpSpPr>
          <p:sp>
            <p:nvSpPr>
              <p:cNvPr id="8237" name="Freeform 15"/>
              <p:cNvSpPr>
                <a:spLocks/>
              </p:cNvSpPr>
              <p:nvPr/>
            </p:nvSpPr>
            <p:spPr bwMode="auto">
              <a:xfrm>
                <a:off x="608" y="1224"/>
                <a:ext cx="243" cy="448"/>
              </a:xfrm>
              <a:custGeom>
                <a:avLst/>
                <a:gdLst>
                  <a:gd name="T0" fmla="*/ 0 w 243"/>
                  <a:gd name="T1" fmla="*/ 448 h 448"/>
                  <a:gd name="T2" fmla="*/ 48 w 243"/>
                  <a:gd name="T3" fmla="*/ 352 h 448"/>
                  <a:gd name="T4" fmla="*/ 200 w 243"/>
                  <a:gd name="T5" fmla="*/ 280 h 448"/>
                  <a:gd name="T6" fmla="*/ 232 w 243"/>
                  <a:gd name="T7" fmla="*/ 128 h 448"/>
                  <a:gd name="T8" fmla="*/ 136 w 243"/>
                  <a:gd name="T9" fmla="*/ 48 h 448"/>
                  <a:gd name="T10" fmla="*/ 32 w 243"/>
                  <a:gd name="T11" fmla="*/ 0 h 4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43"/>
                  <a:gd name="T19" fmla="*/ 0 h 448"/>
                  <a:gd name="T20" fmla="*/ 243 w 243"/>
                  <a:gd name="T21" fmla="*/ 448 h 44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43" h="448">
                    <a:moveTo>
                      <a:pt x="0" y="448"/>
                    </a:moveTo>
                    <a:cubicBezTo>
                      <a:pt x="7" y="414"/>
                      <a:pt x="15" y="380"/>
                      <a:pt x="48" y="352"/>
                    </a:cubicBezTo>
                    <a:cubicBezTo>
                      <a:pt x="81" y="324"/>
                      <a:pt x="169" y="317"/>
                      <a:pt x="200" y="280"/>
                    </a:cubicBezTo>
                    <a:cubicBezTo>
                      <a:pt x="231" y="243"/>
                      <a:pt x="243" y="166"/>
                      <a:pt x="232" y="128"/>
                    </a:cubicBezTo>
                    <a:cubicBezTo>
                      <a:pt x="221" y="90"/>
                      <a:pt x="169" y="69"/>
                      <a:pt x="136" y="48"/>
                    </a:cubicBezTo>
                    <a:cubicBezTo>
                      <a:pt x="103" y="27"/>
                      <a:pt x="67" y="13"/>
                      <a:pt x="32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38" name="Freeform 16"/>
              <p:cNvSpPr>
                <a:spLocks/>
              </p:cNvSpPr>
              <p:nvPr/>
            </p:nvSpPr>
            <p:spPr bwMode="auto">
              <a:xfrm flipH="1">
                <a:off x="1664" y="1224"/>
                <a:ext cx="243" cy="448"/>
              </a:xfrm>
              <a:custGeom>
                <a:avLst/>
                <a:gdLst>
                  <a:gd name="T0" fmla="*/ 0 w 243"/>
                  <a:gd name="T1" fmla="*/ 448 h 448"/>
                  <a:gd name="T2" fmla="*/ 48 w 243"/>
                  <a:gd name="T3" fmla="*/ 352 h 448"/>
                  <a:gd name="T4" fmla="*/ 200 w 243"/>
                  <a:gd name="T5" fmla="*/ 280 h 448"/>
                  <a:gd name="T6" fmla="*/ 232 w 243"/>
                  <a:gd name="T7" fmla="*/ 128 h 448"/>
                  <a:gd name="T8" fmla="*/ 136 w 243"/>
                  <a:gd name="T9" fmla="*/ 48 h 448"/>
                  <a:gd name="T10" fmla="*/ 32 w 243"/>
                  <a:gd name="T11" fmla="*/ 0 h 4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43"/>
                  <a:gd name="T19" fmla="*/ 0 h 448"/>
                  <a:gd name="T20" fmla="*/ 243 w 243"/>
                  <a:gd name="T21" fmla="*/ 448 h 44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43" h="448">
                    <a:moveTo>
                      <a:pt x="0" y="448"/>
                    </a:moveTo>
                    <a:cubicBezTo>
                      <a:pt x="7" y="414"/>
                      <a:pt x="15" y="380"/>
                      <a:pt x="48" y="352"/>
                    </a:cubicBezTo>
                    <a:cubicBezTo>
                      <a:pt x="81" y="324"/>
                      <a:pt x="169" y="317"/>
                      <a:pt x="200" y="280"/>
                    </a:cubicBezTo>
                    <a:cubicBezTo>
                      <a:pt x="231" y="243"/>
                      <a:pt x="243" y="166"/>
                      <a:pt x="232" y="128"/>
                    </a:cubicBezTo>
                    <a:cubicBezTo>
                      <a:pt x="221" y="90"/>
                      <a:pt x="169" y="69"/>
                      <a:pt x="136" y="48"/>
                    </a:cubicBezTo>
                    <a:cubicBezTo>
                      <a:pt x="103" y="27"/>
                      <a:pt x="67" y="13"/>
                      <a:pt x="32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pic>
          <p:nvPicPr>
            <p:cNvPr id="8228" name="Picture 17" descr="uz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13" y="1570"/>
              <a:ext cx="1540" cy="2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8229" name="Group 18"/>
            <p:cNvGrpSpPr>
              <a:grpSpLocks/>
            </p:cNvGrpSpPr>
            <p:nvPr/>
          </p:nvGrpSpPr>
          <p:grpSpPr bwMode="auto">
            <a:xfrm>
              <a:off x="1031" y="879"/>
              <a:ext cx="489" cy="222"/>
              <a:chOff x="3156" y="2103"/>
              <a:chExt cx="436" cy="250"/>
            </a:xfrm>
          </p:grpSpPr>
          <p:sp>
            <p:nvSpPr>
              <p:cNvPr id="8235" name="Freeform 19"/>
              <p:cNvSpPr>
                <a:spLocks/>
              </p:cNvSpPr>
              <p:nvPr/>
            </p:nvSpPr>
            <p:spPr bwMode="auto">
              <a:xfrm>
                <a:off x="3156" y="2103"/>
                <a:ext cx="436" cy="244"/>
              </a:xfrm>
              <a:custGeom>
                <a:avLst/>
                <a:gdLst>
                  <a:gd name="T0" fmla="*/ 212 w 436"/>
                  <a:gd name="T1" fmla="*/ 225 h 244"/>
                  <a:gd name="T2" fmla="*/ 28 w 436"/>
                  <a:gd name="T3" fmla="*/ 225 h 244"/>
                  <a:gd name="T4" fmla="*/ 44 w 436"/>
                  <a:gd name="T5" fmla="*/ 113 h 244"/>
                  <a:gd name="T6" fmla="*/ 116 w 436"/>
                  <a:gd name="T7" fmla="*/ 31 h 244"/>
                  <a:gd name="T8" fmla="*/ 212 w 436"/>
                  <a:gd name="T9" fmla="*/ 1 h 244"/>
                  <a:gd name="T10" fmla="*/ 308 w 436"/>
                  <a:gd name="T11" fmla="*/ 36 h 244"/>
                  <a:gd name="T12" fmla="*/ 404 w 436"/>
                  <a:gd name="T13" fmla="*/ 121 h 244"/>
                  <a:gd name="T14" fmla="*/ 404 w 436"/>
                  <a:gd name="T15" fmla="*/ 217 h 244"/>
                  <a:gd name="T16" fmla="*/ 212 w 436"/>
                  <a:gd name="T17" fmla="*/ 225 h 24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436"/>
                  <a:gd name="T28" fmla="*/ 0 h 244"/>
                  <a:gd name="T29" fmla="*/ 436 w 436"/>
                  <a:gd name="T30" fmla="*/ 244 h 24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436" h="244">
                    <a:moveTo>
                      <a:pt x="212" y="225"/>
                    </a:moveTo>
                    <a:cubicBezTo>
                      <a:pt x="163" y="242"/>
                      <a:pt x="56" y="244"/>
                      <a:pt x="28" y="225"/>
                    </a:cubicBezTo>
                    <a:cubicBezTo>
                      <a:pt x="0" y="206"/>
                      <a:pt x="29" y="145"/>
                      <a:pt x="44" y="113"/>
                    </a:cubicBezTo>
                    <a:cubicBezTo>
                      <a:pt x="59" y="81"/>
                      <a:pt x="88" y="50"/>
                      <a:pt x="116" y="31"/>
                    </a:cubicBezTo>
                    <a:cubicBezTo>
                      <a:pt x="144" y="12"/>
                      <a:pt x="180" y="0"/>
                      <a:pt x="212" y="1"/>
                    </a:cubicBezTo>
                    <a:cubicBezTo>
                      <a:pt x="244" y="1"/>
                      <a:pt x="276" y="16"/>
                      <a:pt x="308" y="36"/>
                    </a:cubicBezTo>
                    <a:cubicBezTo>
                      <a:pt x="340" y="56"/>
                      <a:pt x="388" y="91"/>
                      <a:pt x="404" y="121"/>
                    </a:cubicBezTo>
                    <a:cubicBezTo>
                      <a:pt x="420" y="151"/>
                      <a:pt x="436" y="200"/>
                      <a:pt x="404" y="217"/>
                    </a:cubicBezTo>
                    <a:cubicBezTo>
                      <a:pt x="372" y="234"/>
                      <a:pt x="252" y="223"/>
                      <a:pt x="212" y="225"/>
                    </a:cubicBezTo>
                    <a:close/>
                  </a:path>
                </a:pathLst>
              </a:custGeom>
              <a:solidFill>
                <a:srgbClr val="66CCFF"/>
              </a:solidFill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36" name="Freeform 20"/>
              <p:cNvSpPr>
                <a:spLocks/>
              </p:cNvSpPr>
              <p:nvPr/>
            </p:nvSpPr>
            <p:spPr bwMode="auto">
              <a:xfrm>
                <a:off x="3204" y="2205"/>
                <a:ext cx="337" cy="148"/>
              </a:xfrm>
              <a:custGeom>
                <a:avLst/>
                <a:gdLst>
                  <a:gd name="T0" fmla="*/ 36 w 337"/>
                  <a:gd name="T1" fmla="*/ 131 h 148"/>
                  <a:gd name="T2" fmla="*/ 84 w 337"/>
                  <a:gd name="T3" fmla="*/ 43 h 148"/>
                  <a:gd name="T4" fmla="*/ 164 w 337"/>
                  <a:gd name="T5" fmla="*/ 3 h 148"/>
                  <a:gd name="T6" fmla="*/ 260 w 337"/>
                  <a:gd name="T7" fmla="*/ 27 h 148"/>
                  <a:gd name="T8" fmla="*/ 300 w 337"/>
                  <a:gd name="T9" fmla="*/ 131 h 148"/>
                  <a:gd name="T10" fmla="*/ 36 w 337"/>
                  <a:gd name="T11" fmla="*/ 131 h 1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37"/>
                  <a:gd name="T19" fmla="*/ 0 h 148"/>
                  <a:gd name="T20" fmla="*/ 337 w 337"/>
                  <a:gd name="T21" fmla="*/ 148 h 14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37" h="148">
                    <a:moveTo>
                      <a:pt x="36" y="131"/>
                    </a:moveTo>
                    <a:cubicBezTo>
                      <a:pt x="0" y="116"/>
                      <a:pt x="63" y="64"/>
                      <a:pt x="84" y="43"/>
                    </a:cubicBezTo>
                    <a:cubicBezTo>
                      <a:pt x="105" y="22"/>
                      <a:pt x="135" y="6"/>
                      <a:pt x="164" y="3"/>
                    </a:cubicBezTo>
                    <a:cubicBezTo>
                      <a:pt x="193" y="0"/>
                      <a:pt x="237" y="6"/>
                      <a:pt x="260" y="27"/>
                    </a:cubicBezTo>
                    <a:cubicBezTo>
                      <a:pt x="283" y="48"/>
                      <a:pt x="337" y="114"/>
                      <a:pt x="300" y="131"/>
                    </a:cubicBezTo>
                    <a:cubicBezTo>
                      <a:pt x="263" y="148"/>
                      <a:pt x="91" y="131"/>
                      <a:pt x="36" y="131"/>
                    </a:cubicBezTo>
                    <a:close/>
                  </a:path>
                </a:pathLst>
              </a:custGeom>
              <a:solidFill>
                <a:srgbClr val="FF99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230" name="Group 21"/>
            <p:cNvGrpSpPr>
              <a:grpSpLocks/>
            </p:cNvGrpSpPr>
            <p:nvPr/>
          </p:nvGrpSpPr>
          <p:grpSpPr bwMode="auto">
            <a:xfrm flipV="1">
              <a:off x="416" y="1281"/>
              <a:ext cx="1771" cy="964"/>
              <a:chOff x="464" y="613"/>
              <a:chExt cx="1739" cy="1116"/>
            </a:xfrm>
          </p:grpSpPr>
          <p:sp>
            <p:nvSpPr>
              <p:cNvPr id="8231" name="Freeform 22"/>
              <p:cNvSpPr>
                <a:spLocks/>
              </p:cNvSpPr>
              <p:nvPr/>
            </p:nvSpPr>
            <p:spPr bwMode="auto">
              <a:xfrm>
                <a:off x="464" y="733"/>
                <a:ext cx="1739" cy="960"/>
              </a:xfrm>
              <a:custGeom>
                <a:avLst/>
                <a:gdLst>
                  <a:gd name="T0" fmla="*/ 256 w 1739"/>
                  <a:gd name="T1" fmla="*/ 819 h 960"/>
                  <a:gd name="T2" fmla="*/ 304 w 1739"/>
                  <a:gd name="T3" fmla="*/ 947 h 960"/>
                  <a:gd name="T4" fmla="*/ 80 w 1739"/>
                  <a:gd name="T5" fmla="*/ 739 h 960"/>
                  <a:gd name="T6" fmla="*/ 16 w 1739"/>
                  <a:gd name="T7" fmla="*/ 371 h 960"/>
                  <a:gd name="T8" fmla="*/ 176 w 1739"/>
                  <a:gd name="T9" fmla="*/ 147 h 960"/>
                  <a:gd name="T10" fmla="*/ 656 w 1739"/>
                  <a:gd name="T11" fmla="*/ 19 h 960"/>
                  <a:gd name="T12" fmla="*/ 1120 w 1739"/>
                  <a:gd name="T13" fmla="*/ 35 h 960"/>
                  <a:gd name="T14" fmla="*/ 1648 w 1739"/>
                  <a:gd name="T15" fmla="*/ 211 h 960"/>
                  <a:gd name="T16" fmla="*/ 1664 w 1739"/>
                  <a:gd name="T17" fmla="*/ 563 h 960"/>
                  <a:gd name="T18" fmla="*/ 1568 w 1739"/>
                  <a:gd name="T19" fmla="*/ 771 h 960"/>
                  <a:gd name="T20" fmla="*/ 1344 w 1739"/>
                  <a:gd name="T21" fmla="*/ 947 h 960"/>
                  <a:gd name="T22" fmla="*/ 1392 w 1739"/>
                  <a:gd name="T23" fmla="*/ 851 h 96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739"/>
                  <a:gd name="T37" fmla="*/ 0 h 960"/>
                  <a:gd name="T38" fmla="*/ 1739 w 1739"/>
                  <a:gd name="T39" fmla="*/ 960 h 96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739" h="960">
                    <a:moveTo>
                      <a:pt x="256" y="819"/>
                    </a:moveTo>
                    <a:cubicBezTo>
                      <a:pt x="264" y="840"/>
                      <a:pt x="333" y="960"/>
                      <a:pt x="304" y="947"/>
                    </a:cubicBezTo>
                    <a:cubicBezTo>
                      <a:pt x="275" y="934"/>
                      <a:pt x="128" y="835"/>
                      <a:pt x="80" y="739"/>
                    </a:cubicBezTo>
                    <a:cubicBezTo>
                      <a:pt x="32" y="643"/>
                      <a:pt x="0" y="470"/>
                      <a:pt x="16" y="371"/>
                    </a:cubicBezTo>
                    <a:cubicBezTo>
                      <a:pt x="32" y="272"/>
                      <a:pt x="69" y="206"/>
                      <a:pt x="176" y="147"/>
                    </a:cubicBezTo>
                    <a:cubicBezTo>
                      <a:pt x="283" y="88"/>
                      <a:pt x="499" y="38"/>
                      <a:pt x="656" y="19"/>
                    </a:cubicBezTo>
                    <a:cubicBezTo>
                      <a:pt x="813" y="0"/>
                      <a:pt x="955" y="3"/>
                      <a:pt x="1120" y="35"/>
                    </a:cubicBezTo>
                    <a:cubicBezTo>
                      <a:pt x="1285" y="67"/>
                      <a:pt x="1557" y="123"/>
                      <a:pt x="1648" y="211"/>
                    </a:cubicBezTo>
                    <a:cubicBezTo>
                      <a:pt x="1739" y="299"/>
                      <a:pt x="1677" y="470"/>
                      <a:pt x="1664" y="563"/>
                    </a:cubicBezTo>
                    <a:cubicBezTo>
                      <a:pt x="1651" y="656"/>
                      <a:pt x="1621" y="707"/>
                      <a:pt x="1568" y="771"/>
                    </a:cubicBezTo>
                    <a:cubicBezTo>
                      <a:pt x="1515" y="835"/>
                      <a:pt x="1373" y="934"/>
                      <a:pt x="1344" y="947"/>
                    </a:cubicBezTo>
                    <a:cubicBezTo>
                      <a:pt x="1315" y="960"/>
                      <a:pt x="1382" y="871"/>
                      <a:pt x="1392" y="851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32" name="Freeform 23" descr="Дуб"/>
              <p:cNvSpPr>
                <a:spLocks/>
              </p:cNvSpPr>
              <p:nvPr/>
            </p:nvSpPr>
            <p:spPr bwMode="auto">
              <a:xfrm>
                <a:off x="685" y="613"/>
                <a:ext cx="1352" cy="331"/>
              </a:xfrm>
              <a:custGeom>
                <a:avLst/>
                <a:gdLst>
                  <a:gd name="T0" fmla="*/ 19 w 1352"/>
                  <a:gd name="T1" fmla="*/ 139 h 331"/>
                  <a:gd name="T2" fmla="*/ 147 w 1352"/>
                  <a:gd name="T3" fmla="*/ 75 h 331"/>
                  <a:gd name="T4" fmla="*/ 803 w 1352"/>
                  <a:gd name="T5" fmla="*/ 11 h 331"/>
                  <a:gd name="T6" fmla="*/ 1283 w 1352"/>
                  <a:gd name="T7" fmla="*/ 139 h 331"/>
                  <a:gd name="T8" fmla="*/ 1219 w 1352"/>
                  <a:gd name="T9" fmla="*/ 299 h 331"/>
                  <a:gd name="T10" fmla="*/ 899 w 1352"/>
                  <a:gd name="T11" fmla="*/ 235 h 331"/>
                  <a:gd name="T12" fmla="*/ 531 w 1352"/>
                  <a:gd name="T13" fmla="*/ 235 h 331"/>
                  <a:gd name="T14" fmla="*/ 83 w 1352"/>
                  <a:gd name="T15" fmla="*/ 315 h 331"/>
                  <a:gd name="T16" fmla="*/ 19 w 1352"/>
                  <a:gd name="T17" fmla="*/ 139 h 33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52"/>
                  <a:gd name="T28" fmla="*/ 0 h 331"/>
                  <a:gd name="T29" fmla="*/ 1352 w 1352"/>
                  <a:gd name="T30" fmla="*/ 331 h 33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52" h="331">
                    <a:moveTo>
                      <a:pt x="19" y="139"/>
                    </a:moveTo>
                    <a:cubicBezTo>
                      <a:pt x="30" y="99"/>
                      <a:pt x="16" y="96"/>
                      <a:pt x="147" y="75"/>
                    </a:cubicBezTo>
                    <a:cubicBezTo>
                      <a:pt x="278" y="54"/>
                      <a:pt x="614" y="0"/>
                      <a:pt x="803" y="11"/>
                    </a:cubicBezTo>
                    <a:cubicBezTo>
                      <a:pt x="992" y="22"/>
                      <a:pt x="1214" y="91"/>
                      <a:pt x="1283" y="139"/>
                    </a:cubicBezTo>
                    <a:cubicBezTo>
                      <a:pt x="1352" y="187"/>
                      <a:pt x="1283" y="283"/>
                      <a:pt x="1219" y="299"/>
                    </a:cubicBezTo>
                    <a:cubicBezTo>
                      <a:pt x="1155" y="315"/>
                      <a:pt x="1014" y="246"/>
                      <a:pt x="899" y="235"/>
                    </a:cubicBezTo>
                    <a:cubicBezTo>
                      <a:pt x="784" y="224"/>
                      <a:pt x="667" y="222"/>
                      <a:pt x="531" y="235"/>
                    </a:cubicBezTo>
                    <a:cubicBezTo>
                      <a:pt x="395" y="248"/>
                      <a:pt x="166" y="331"/>
                      <a:pt x="83" y="315"/>
                    </a:cubicBezTo>
                    <a:cubicBezTo>
                      <a:pt x="0" y="299"/>
                      <a:pt x="8" y="179"/>
                      <a:pt x="19" y="139"/>
                    </a:cubicBezTo>
                    <a:close/>
                  </a:path>
                </a:pathLst>
              </a:custGeom>
              <a:blipFill dpi="0" rotWithShape="1">
                <a:blip r:embed="rId3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33" name="Freeform 24"/>
              <p:cNvSpPr>
                <a:spLocks/>
              </p:cNvSpPr>
              <p:nvPr/>
            </p:nvSpPr>
            <p:spPr bwMode="auto">
              <a:xfrm>
                <a:off x="1760" y="1613"/>
                <a:ext cx="117" cy="99"/>
              </a:xfrm>
              <a:custGeom>
                <a:avLst/>
                <a:gdLst>
                  <a:gd name="T0" fmla="*/ 0 w 117"/>
                  <a:gd name="T1" fmla="*/ 35 h 99"/>
                  <a:gd name="T2" fmla="*/ 48 w 117"/>
                  <a:gd name="T3" fmla="*/ 3 h 99"/>
                  <a:gd name="T4" fmla="*/ 112 w 117"/>
                  <a:gd name="T5" fmla="*/ 51 h 99"/>
                  <a:gd name="T6" fmla="*/ 80 w 117"/>
                  <a:gd name="T7" fmla="*/ 99 h 9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7"/>
                  <a:gd name="T13" fmla="*/ 0 h 99"/>
                  <a:gd name="T14" fmla="*/ 117 w 117"/>
                  <a:gd name="T15" fmla="*/ 99 h 9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7" h="99">
                    <a:moveTo>
                      <a:pt x="0" y="35"/>
                    </a:moveTo>
                    <a:cubicBezTo>
                      <a:pt x="14" y="17"/>
                      <a:pt x="29" y="0"/>
                      <a:pt x="48" y="3"/>
                    </a:cubicBezTo>
                    <a:cubicBezTo>
                      <a:pt x="67" y="6"/>
                      <a:pt x="107" y="35"/>
                      <a:pt x="112" y="51"/>
                    </a:cubicBezTo>
                    <a:cubicBezTo>
                      <a:pt x="117" y="67"/>
                      <a:pt x="98" y="83"/>
                      <a:pt x="80" y="99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34" name="Freeform 25"/>
              <p:cNvSpPr>
                <a:spLocks/>
              </p:cNvSpPr>
              <p:nvPr/>
            </p:nvSpPr>
            <p:spPr bwMode="auto">
              <a:xfrm rot="-4708713">
                <a:off x="680" y="1621"/>
                <a:ext cx="117" cy="99"/>
              </a:xfrm>
              <a:custGeom>
                <a:avLst/>
                <a:gdLst>
                  <a:gd name="T0" fmla="*/ 0 w 117"/>
                  <a:gd name="T1" fmla="*/ 35 h 99"/>
                  <a:gd name="T2" fmla="*/ 48 w 117"/>
                  <a:gd name="T3" fmla="*/ 3 h 99"/>
                  <a:gd name="T4" fmla="*/ 112 w 117"/>
                  <a:gd name="T5" fmla="*/ 51 h 99"/>
                  <a:gd name="T6" fmla="*/ 80 w 117"/>
                  <a:gd name="T7" fmla="*/ 99 h 9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7"/>
                  <a:gd name="T13" fmla="*/ 0 h 99"/>
                  <a:gd name="T14" fmla="*/ 117 w 117"/>
                  <a:gd name="T15" fmla="*/ 99 h 9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7" h="99">
                    <a:moveTo>
                      <a:pt x="0" y="35"/>
                    </a:moveTo>
                    <a:cubicBezTo>
                      <a:pt x="14" y="17"/>
                      <a:pt x="29" y="0"/>
                      <a:pt x="48" y="3"/>
                    </a:cubicBezTo>
                    <a:cubicBezTo>
                      <a:pt x="67" y="6"/>
                      <a:pt x="107" y="35"/>
                      <a:pt x="112" y="51"/>
                    </a:cubicBezTo>
                    <a:cubicBezTo>
                      <a:pt x="117" y="67"/>
                      <a:pt x="98" y="83"/>
                      <a:pt x="80" y="99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2" name="Group 28"/>
          <p:cNvGrpSpPr>
            <a:grpSpLocks/>
          </p:cNvGrpSpPr>
          <p:nvPr/>
        </p:nvGrpSpPr>
        <p:grpSpPr bwMode="auto">
          <a:xfrm>
            <a:off x="1295400" y="3886200"/>
            <a:ext cx="1371600" cy="1758773"/>
            <a:chOff x="384" y="389"/>
            <a:chExt cx="1915" cy="3692"/>
          </a:xfrm>
          <a:solidFill>
            <a:srgbClr val="C58A4F"/>
          </a:solidFill>
        </p:grpSpPr>
        <p:grpSp>
          <p:nvGrpSpPr>
            <p:cNvPr id="13" name="Group 29"/>
            <p:cNvGrpSpPr>
              <a:grpSpLocks/>
            </p:cNvGrpSpPr>
            <p:nvPr/>
          </p:nvGrpSpPr>
          <p:grpSpPr bwMode="auto">
            <a:xfrm>
              <a:off x="464" y="898"/>
              <a:ext cx="1639" cy="331"/>
              <a:chOff x="584" y="1008"/>
              <a:chExt cx="1329" cy="289"/>
            </a:xfrm>
            <a:grpFill/>
          </p:grpSpPr>
          <p:sp>
            <p:nvSpPr>
              <p:cNvPr id="51" name="Freeform 30"/>
              <p:cNvSpPr>
                <a:spLocks/>
              </p:cNvSpPr>
              <p:nvPr/>
            </p:nvSpPr>
            <p:spPr bwMode="auto">
              <a:xfrm>
                <a:off x="592" y="1160"/>
                <a:ext cx="1313" cy="13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" y="112"/>
                  </a:cxn>
                  <a:cxn ang="0">
                    <a:pos x="632" y="216"/>
                  </a:cxn>
                  <a:cxn ang="0">
                    <a:pos x="1200" y="120"/>
                  </a:cxn>
                  <a:cxn ang="0">
                    <a:pos x="1312" y="16"/>
                  </a:cxn>
                </a:cxnLst>
                <a:rect l="0" t="0" r="r" b="b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grpFill/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52" name="Freeform 31"/>
              <p:cNvSpPr>
                <a:spLocks/>
              </p:cNvSpPr>
              <p:nvPr/>
            </p:nvSpPr>
            <p:spPr bwMode="auto">
              <a:xfrm flipV="1">
                <a:off x="584" y="1008"/>
                <a:ext cx="1329" cy="1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" y="112"/>
                  </a:cxn>
                  <a:cxn ang="0">
                    <a:pos x="632" y="216"/>
                  </a:cxn>
                  <a:cxn ang="0">
                    <a:pos x="1200" y="120"/>
                  </a:cxn>
                  <a:cxn ang="0">
                    <a:pos x="1312" y="16"/>
                  </a:cxn>
                </a:cxnLst>
                <a:rect l="0" t="0" r="r" b="b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grpFill/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474" y="1647"/>
              <a:ext cx="1618" cy="2221"/>
            </a:xfrm>
            <a:custGeom>
              <a:avLst/>
              <a:gdLst/>
              <a:ahLst/>
              <a:cxnLst>
                <a:cxn ang="0">
                  <a:pos x="16" y="1920"/>
                </a:cxn>
                <a:cxn ang="0">
                  <a:pos x="1312" y="1944"/>
                </a:cxn>
                <a:cxn ang="0">
                  <a:pos x="1312" y="0"/>
                </a:cxn>
                <a:cxn ang="0">
                  <a:pos x="0" y="16"/>
                </a:cxn>
                <a:cxn ang="0">
                  <a:pos x="16" y="1920"/>
                </a:cxn>
              </a:cxnLst>
              <a:rect l="0" t="0" r="r" b="b"/>
              <a:pathLst>
                <a:path w="1312" h="1944">
                  <a:moveTo>
                    <a:pt x="16" y="1920"/>
                  </a:moveTo>
                  <a:lnTo>
                    <a:pt x="1312" y="1944"/>
                  </a:lnTo>
                  <a:lnTo>
                    <a:pt x="1312" y="0"/>
                  </a:lnTo>
                  <a:lnTo>
                    <a:pt x="0" y="16"/>
                  </a:lnTo>
                  <a:lnTo>
                    <a:pt x="16" y="1920"/>
                  </a:lnTo>
                  <a:close/>
                </a:path>
              </a:pathLst>
            </a:custGeom>
            <a:grpFill/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grpSp>
          <p:nvGrpSpPr>
            <p:cNvPr id="14" name="Group 33"/>
            <p:cNvGrpSpPr>
              <a:grpSpLocks/>
            </p:cNvGrpSpPr>
            <p:nvPr/>
          </p:nvGrpSpPr>
          <p:grpSpPr bwMode="auto">
            <a:xfrm>
              <a:off x="494" y="1630"/>
              <a:ext cx="1619" cy="2451"/>
              <a:chOff x="608" y="1648"/>
              <a:chExt cx="1313" cy="2145"/>
            </a:xfrm>
            <a:grpFill/>
          </p:grpSpPr>
          <p:grpSp>
            <p:nvGrpSpPr>
              <p:cNvPr id="15" name="Group 34"/>
              <p:cNvGrpSpPr>
                <a:grpSpLocks/>
              </p:cNvGrpSpPr>
              <p:nvPr/>
            </p:nvGrpSpPr>
            <p:grpSpPr bwMode="auto">
              <a:xfrm>
                <a:off x="608" y="1648"/>
                <a:ext cx="1304" cy="1968"/>
                <a:chOff x="608" y="1648"/>
                <a:chExt cx="1304" cy="1968"/>
              </a:xfrm>
              <a:grpFill/>
            </p:grpSpPr>
            <p:sp>
              <p:nvSpPr>
                <p:cNvPr id="49" name="Line 35"/>
                <p:cNvSpPr>
                  <a:spLocks noChangeShapeType="1"/>
                </p:cNvSpPr>
                <p:nvPr/>
              </p:nvSpPr>
              <p:spPr bwMode="auto">
                <a:xfrm>
                  <a:off x="608" y="1648"/>
                  <a:ext cx="8" cy="196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  <p:sp>
              <p:nvSpPr>
                <p:cNvPr id="50" name="Line 36"/>
                <p:cNvSpPr>
                  <a:spLocks noChangeShapeType="1"/>
                </p:cNvSpPr>
                <p:nvPr/>
              </p:nvSpPr>
              <p:spPr bwMode="auto">
                <a:xfrm>
                  <a:off x="1904" y="1656"/>
                  <a:ext cx="8" cy="196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</p:grpSp>
          <p:sp>
            <p:nvSpPr>
              <p:cNvPr id="48" name="Freeform 37"/>
              <p:cNvSpPr>
                <a:spLocks/>
              </p:cNvSpPr>
              <p:nvPr/>
            </p:nvSpPr>
            <p:spPr bwMode="auto">
              <a:xfrm>
                <a:off x="608" y="3576"/>
                <a:ext cx="1313" cy="2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" y="112"/>
                  </a:cxn>
                  <a:cxn ang="0">
                    <a:pos x="632" y="216"/>
                  </a:cxn>
                  <a:cxn ang="0">
                    <a:pos x="1200" y="120"/>
                  </a:cxn>
                  <a:cxn ang="0">
                    <a:pos x="1312" y="16"/>
                  </a:cxn>
                </a:cxnLst>
                <a:rect l="0" t="0" r="r" b="b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grpFill/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grpSp>
          <p:nvGrpSpPr>
            <p:cNvPr id="16" name="Group 38"/>
            <p:cNvGrpSpPr>
              <a:grpSpLocks/>
            </p:cNvGrpSpPr>
            <p:nvPr/>
          </p:nvGrpSpPr>
          <p:grpSpPr bwMode="auto">
            <a:xfrm>
              <a:off x="495" y="1145"/>
              <a:ext cx="1604" cy="512"/>
              <a:chOff x="608" y="1224"/>
              <a:chExt cx="1299" cy="448"/>
            </a:xfrm>
            <a:grpFill/>
          </p:grpSpPr>
          <p:sp>
            <p:nvSpPr>
              <p:cNvPr id="45" name="Freeform 39"/>
              <p:cNvSpPr>
                <a:spLocks/>
              </p:cNvSpPr>
              <p:nvPr/>
            </p:nvSpPr>
            <p:spPr bwMode="auto">
              <a:xfrm>
                <a:off x="608" y="1224"/>
                <a:ext cx="243" cy="448"/>
              </a:xfrm>
              <a:custGeom>
                <a:avLst/>
                <a:gdLst/>
                <a:ahLst/>
                <a:cxnLst>
                  <a:cxn ang="0">
                    <a:pos x="0" y="448"/>
                  </a:cxn>
                  <a:cxn ang="0">
                    <a:pos x="48" y="352"/>
                  </a:cxn>
                  <a:cxn ang="0">
                    <a:pos x="200" y="280"/>
                  </a:cxn>
                  <a:cxn ang="0">
                    <a:pos x="232" y="128"/>
                  </a:cxn>
                  <a:cxn ang="0">
                    <a:pos x="136" y="48"/>
                  </a:cxn>
                  <a:cxn ang="0">
                    <a:pos x="32" y="0"/>
                  </a:cxn>
                </a:cxnLst>
                <a:rect l="0" t="0" r="r" b="b"/>
                <a:pathLst>
                  <a:path w="243" h="448">
                    <a:moveTo>
                      <a:pt x="0" y="448"/>
                    </a:moveTo>
                    <a:cubicBezTo>
                      <a:pt x="7" y="414"/>
                      <a:pt x="15" y="380"/>
                      <a:pt x="48" y="352"/>
                    </a:cubicBezTo>
                    <a:cubicBezTo>
                      <a:pt x="81" y="324"/>
                      <a:pt x="169" y="317"/>
                      <a:pt x="200" y="280"/>
                    </a:cubicBezTo>
                    <a:cubicBezTo>
                      <a:pt x="231" y="243"/>
                      <a:pt x="243" y="166"/>
                      <a:pt x="232" y="128"/>
                    </a:cubicBezTo>
                    <a:cubicBezTo>
                      <a:pt x="221" y="90"/>
                      <a:pt x="169" y="69"/>
                      <a:pt x="136" y="48"/>
                    </a:cubicBezTo>
                    <a:cubicBezTo>
                      <a:pt x="103" y="27"/>
                      <a:pt x="67" y="13"/>
                      <a:pt x="32" y="0"/>
                    </a:cubicBezTo>
                  </a:path>
                </a:pathLst>
              </a:custGeom>
              <a:grp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6" name="Freeform 40"/>
              <p:cNvSpPr>
                <a:spLocks/>
              </p:cNvSpPr>
              <p:nvPr/>
            </p:nvSpPr>
            <p:spPr bwMode="auto">
              <a:xfrm flipH="1">
                <a:off x="1664" y="1224"/>
                <a:ext cx="243" cy="448"/>
              </a:xfrm>
              <a:custGeom>
                <a:avLst/>
                <a:gdLst/>
                <a:ahLst/>
                <a:cxnLst>
                  <a:cxn ang="0">
                    <a:pos x="0" y="448"/>
                  </a:cxn>
                  <a:cxn ang="0">
                    <a:pos x="48" y="352"/>
                  </a:cxn>
                  <a:cxn ang="0">
                    <a:pos x="200" y="280"/>
                  </a:cxn>
                  <a:cxn ang="0">
                    <a:pos x="232" y="128"/>
                  </a:cxn>
                  <a:cxn ang="0">
                    <a:pos x="136" y="48"/>
                  </a:cxn>
                  <a:cxn ang="0">
                    <a:pos x="32" y="0"/>
                  </a:cxn>
                </a:cxnLst>
                <a:rect l="0" t="0" r="r" b="b"/>
                <a:pathLst>
                  <a:path w="243" h="448">
                    <a:moveTo>
                      <a:pt x="0" y="448"/>
                    </a:moveTo>
                    <a:cubicBezTo>
                      <a:pt x="7" y="414"/>
                      <a:pt x="15" y="380"/>
                      <a:pt x="48" y="352"/>
                    </a:cubicBezTo>
                    <a:cubicBezTo>
                      <a:pt x="81" y="324"/>
                      <a:pt x="169" y="317"/>
                      <a:pt x="200" y="280"/>
                    </a:cubicBezTo>
                    <a:cubicBezTo>
                      <a:pt x="231" y="243"/>
                      <a:pt x="243" y="166"/>
                      <a:pt x="232" y="128"/>
                    </a:cubicBezTo>
                    <a:cubicBezTo>
                      <a:pt x="221" y="90"/>
                      <a:pt x="169" y="69"/>
                      <a:pt x="136" y="48"/>
                    </a:cubicBezTo>
                    <a:cubicBezTo>
                      <a:pt x="103" y="27"/>
                      <a:pt x="67" y="13"/>
                      <a:pt x="32" y="0"/>
                    </a:cubicBezTo>
                  </a:path>
                </a:pathLst>
              </a:custGeom>
              <a:grp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pic>
          <p:nvPicPr>
            <p:cNvPr id="36" name="Picture 41" descr="uz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13" y="1586"/>
              <a:ext cx="1540" cy="243"/>
            </a:xfrm>
            <a:prstGeom prst="rect">
              <a:avLst/>
            </a:prstGeom>
            <a:grpFill/>
          </p:spPr>
        </p:pic>
        <p:grpSp>
          <p:nvGrpSpPr>
            <p:cNvPr id="17" name="Group 42"/>
            <p:cNvGrpSpPr>
              <a:grpSpLocks/>
            </p:cNvGrpSpPr>
            <p:nvPr/>
          </p:nvGrpSpPr>
          <p:grpSpPr bwMode="auto">
            <a:xfrm>
              <a:off x="1031" y="879"/>
              <a:ext cx="489" cy="222"/>
              <a:chOff x="3156" y="2103"/>
              <a:chExt cx="436" cy="250"/>
            </a:xfrm>
            <a:grpFill/>
          </p:grpSpPr>
          <p:sp>
            <p:nvSpPr>
              <p:cNvPr id="43" name="Freeform 43"/>
              <p:cNvSpPr>
                <a:spLocks/>
              </p:cNvSpPr>
              <p:nvPr/>
            </p:nvSpPr>
            <p:spPr bwMode="auto">
              <a:xfrm>
                <a:off x="3156" y="2103"/>
                <a:ext cx="436" cy="244"/>
              </a:xfrm>
              <a:custGeom>
                <a:avLst/>
                <a:gdLst/>
                <a:ahLst/>
                <a:cxnLst>
                  <a:cxn ang="0">
                    <a:pos x="212" y="225"/>
                  </a:cxn>
                  <a:cxn ang="0">
                    <a:pos x="28" y="225"/>
                  </a:cxn>
                  <a:cxn ang="0">
                    <a:pos x="44" y="113"/>
                  </a:cxn>
                  <a:cxn ang="0">
                    <a:pos x="116" y="31"/>
                  </a:cxn>
                  <a:cxn ang="0">
                    <a:pos x="212" y="1"/>
                  </a:cxn>
                  <a:cxn ang="0">
                    <a:pos x="308" y="36"/>
                  </a:cxn>
                  <a:cxn ang="0">
                    <a:pos x="404" y="121"/>
                  </a:cxn>
                  <a:cxn ang="0">
                    <a:pos x="404" y="217"/>
                  </a:cxn>
                  <a:cxn ang="0">
                    <a:pos x="212" y="225"/>
                  </a:cxn>
                </a:cxnLst>
                <a:rect l="0" t="0" r="r" b="b"/>
                <a:pathLst>
                  <a:path w="436" h="244">
                    <a:moveTo>
                      <a:pt x="212" y="225"/>
                    </a:moveTo>
                    <a:cubicBezTo>
                      <a:pt x="163" y="242"/>
                      <a:pt x="56" y="244"/>
                      <a:pt x="28" y="225"/>
                    </a:cubicBezTo>
                    <a:cubicBezTo>
                      <a:pt x="0" y="206"/>
                      <a:pt x="29" y="145"/>
                      <a:pt x="44" y="113"/>
                    </a:cubicBezTo>
                    <a:cubicBezTo>
                      <a:pt x="59" y="81"/>
                      <a:pt x="88" y="50"/>
                      <a:pt x="116" y="31"/>
                    </a:cubicBezTo>
                    <a:cubicBezTo>
                      <a:pt x="144" y="12"/>
                      <a:pt x="180" y="0"/>
                      <a:pt x="212" y="1"/>
                    </a:cubicBezTo>
                    <a:cubicBezTo>
                      <a:pt x="244" y="1"/>
                      <a:pt x="276" y="16"/>
                      <a:pt x="308" y="36"/>
                    </a:cubicBezTo>
                    <a:cubicBezTo>
                      <a:pt x="340" y="56"/>
                      <a:pt x="388" y="91"/>
                      <a:pt x="404" y="121"/>
                    </a:cubicBezTo>
                    <a:cubicBezTo>
                      <a:pt x="420" y="151"/>
                      <a:pt x="436" y="200"/>
                      <a:pt x="404" y="217"/>
                    </a:cubicBezTo>
                    <a:cubicBezTo>
                      <a:pt x="372" y="234"/>
                      <a:pt x="252" y="223"/>
                      <a:pt x="212" y="225"/>
                    </a:cubicBezTo>
                    <a:close/>
                  </a:path>
                </a:pathLst>
              </a:custGeom>
              <a:grpFill/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4" name="Freeform 44"/>
              <p:cNvSpPr>
                <a:spLocks/>
              </p:cNvSpPr>
              <p:nvPr/>
            </p:nvSpPr>
            <p:spPr bwMode="auto">
              <a:xfrm>
                <a:off x="3204" y="2205"/>
                <a:ext cx="337" cy="148"/>
              </a:xfrm>
              <a:custGeom>
                <a:avLst/>
                <a:gdLst/>
                <a:ahLst/>
                <a:cxnLst>
                  <a:cxn ang="0">
                    <a:pos x="36" y="131"/>
                  </a:cxn>
                  <a:cxn ang="0">
                    <a:pos x="84" y="43"/>
                  </a:cxn>
                  <a:cxn ang="0">
                    <a:pos x="164" y="3"/>
                  </a:cxn>
                  <a:cxn ang="0">
                    <a:pos x="260" y="27"/>
                  </a:cxn>
                  <a:cxn ang="0">
                    <a:pos x="300" y="131"/>
                  </a:cxn>
                  <a:cxn ang="0">
                    <a:pos x="36" y="131"/>
                  </a:cxn>
                </a:cxnLst>
                <a:rect l="0" t="0" r="r" b="b"/>
                <a:pathLst>
                  <a:path w="337" h="148">
                    <a:moveTo>
                      <a:pt x="36" y="131"/>
                    </a:moveTo>
                    <a:cubicBezTo>
                      <a:pt x="0" y="116"/>
                      <a:pt x="63" y="64"/>
                      <a:pt x="84" y="43"/>
                    </a:cubicBezTo>
                    <a:cubicBezTo>
                      <a:pt x="105" y="22"/>
                      <a:pt x="135" y="6"/>
                      <a:pt x="164" y="3"/>
                    </a:cubicBezTo>
                    <a:cubicBezTo>
                      <a:pt x="193" y="0"/>
                      <a:pt x="237" y="6"/>
                      <a:pt x="260" y="27"/>
                    </a:cubicBezTo>
                    <a:cubicBezTo>
                      <a:pt x="283" y="48"/>
                      <a:pt x="337" y="114"/>
                      <a:pt x="300" y="131"/>
                    </a:cubicBezTo>
                    <a:cubicBezTo>
                      <a:pt x="263" y="148"/>
                      <a:pt x="91" y="131"/>
                      <a:pt x="36" y="131"/>
                    </a:cubicBezTo>
                    <a:close/>
                  </a:path>
                </a:pathLst>
              </a:custGeom>
              <a:grp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grpSp>
          <p:nvGrpSpPr>
            <p:cNvPr id="18" name="Group 45"/>
            <p:cNvGrpSpPr>
              <a:grpSpLocks/>
            </p:cNvGrpSpPr>
            <p:nvPr/>
          </p:nvGrpSpPr>
          <p:grpSpPr bwMode="auto">
            <a:xfrm>
              <a:off x="384" y="389"/>
              <a:ext cx="1915" cy="1116"/>
              <a:chOff x="464" y="613"/>
              <a:chExt cx="1739" cy="1116"/>
            </a:xfrm>
            <a:grpFill/>
          </p:grpSpPr>
          <p:sp>
            <p:nvSpPr>
              <p:cNvPr id="39" name="Freeform 46"/>
              <p:cNvSpPr>
                <a:spLocks/>
              </p:cNvSpPr>
              <p:nvPr/>
            </p:nvSpPr>
            <p:spPr bwMode="auto">
              <a:xfrm>
                <a:off x="464" y="733"/>
                <a:ext cx="1739" cy="960"/>
              </a:xfrm>
              <a:custGeom>
                <a:avLst/>
                <a:gdLst/>
                <a:ahLst/>
                <a:cxnLst>
                  <a:cxn ang="0">
                    <a:pos x="256" y="819"/>
                  </a:cxn>
                  <a:cxn ang="0">
                    <a:pos x="304" y="947"/>
                  </a:cxn>
                  <a:cxn ang="0">
                    <a:pos x="80" y="739"/>
                  </a:cxn>
                  <a:cxn ang="0">
                    <a:pos x="16" y="371"/>
                  </a:cxn>
                  <a:cxn ang="0">
                    <a:pos x="176" y="147"/>
                  </a:cxn>
                  <a:cxn ang="0">
                    <a:pos x="656" y="19"/>
                  </a:cxn>
                  <a:cxn ang="0">
                    <a:pos x="1120" y="35"/>
                  </a:cxn>
                  <a:cxn ang="0">
                    <a:pos x="1648" y="211"/>
                  </a:cxn>
                  <a:cxn ang="0">
                    <a:pos x="1664" y="563"/>
                  </a:cxn>
                  <a:cxn ang="0">
                    <a:pos x="1568" y="771"/>
                  </a:cxn>
                  <a:cxn ang="0">
                    <a:pos x="1344" y="947"/>
                  </a:cxn>
                  <a:cxn ang="0">
                    <a:pos x="1392" y="851"/>
                  </a:cxn>
                </a:cxnLst>
                <a:rect l="0" t="0" r="r" b="b"/>
                <a:pathLst>
                  <a:path w="1739" h="960">
                    <a:moveTo>
                      <a:pt x="256" y="819"/>
                    </a:moveTo>
                    <a:cubicBezTo>
                      <a:pt x="264" y="840"/>
                      <a:pt x="333" y="960"/>
                      <a:pt x="304" y="947"/>
                    </a:cubicBezTo>
                    <a:cubicBezTo>
                      <a:pt x="275" y="934"/>
                      <a:pt x="128" y="835"/>
                      <a:pt x="80" y="739"/>
                    </a:cubicBezTo>
                    <a:cubicBezTo>
                      <a:pt x="32" y="643"/>
                      <a:pt x="0" y="470"/>
                      <a:pt x="16" y="371"/>
                    </a:cubicBezTo>
                    <a:cubicBezTo>
                      <a:pt x="32" y="272"/>
                      <a:pt x="69" y="206"/>
                      <a:pt x="176" y="147"/>
                    </a:cubicBezTo>
                    <a:cubicBezTo>
                      <a:pt x="283" y="88"/>
                      <a:pt x="499" y="38"/>
                      <a:pt x="656" y="19"/>
                    </a:cubicBezTo>
                    <a:cubicBezTo>
                      <a:pt x="813" y="0"/>
                      <a:pt x="955" y="3"/>
                      <a:pt x="1120" y="35"/>
                    </a:cubicBezTo>
                    <a:cubicBezTo>
                      <a:pt x="1285" y="67"/>
                      <a:pt x="1557" y="123"/>
                      <a:pt x="1648" y="211"/>
                    </a:cubicBezTo>
                    <a:cubicBezTo>
                      <a:pt x="1739" y="299"/>
                      <a:pt x="1677" y="470"/>
                      <a:pt x="1664" y="563"/>
                    </a:cubicBezTo>
                    <a:cubicBezTo>
                      <a:pt x="1651" y="656"/>
                      <a:pt x="1621" y="707"/>
                      <a:pt x="1568" y="771"/>
                    </a:cubicBezTo>
                    <a:cubicBezTo>
                      <a:pt x="1515" y="835"/>
                      <a:pt x="1373" y="934"/>
                      <a:pt x="1344" y="947"/>
                    </a:cubicBezTo>
                    <a:cubicBezTo>
                      <a:pt x="1315" y="960"/>
                      <a:pt x="1382" y="871"/>
                      <a:pt x="1392" y="851"/>
                    </a:cubicBezTo>
                  </a:path>
                </a:pathLst>
              </a:custGeom>
              <a:grp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0" name="Freeform 47" descr="Дуб"/>
              <p:cNvSpPr>
                <a:spLocks/>
              </p:cNvSpPr>
              <p:nvPr/>
            </p:nvSpPr>
            <p:spPr bwMode="auto">
              <a:xfrm>
                <a:off x="685" y="613"/>
                <a:ext cx="1352" cy="331"/>
              </a:xfrm>
              <a:custGeom>
                <a:avLst/>
                <a:gdLst/>
                <a:ahLst/>
                <a:cxnLst>
                  <a:cxn ang="0">
                    <a:pos x="19" y="139"/>
                  </a:cxn>
                  <a:cxn ang="0">
                    <a:pos x="147" y="75"/>
                  </a:cxn>
                  <a:cxn ang="0">
                    <a:pos x="803" y="11"/>
                  </a:cxn>
                  <a:cxn ang="0">
                    <a:pos x="1283" y="139"/>
                  </a:cxn>
                  <a:cxn ang="0">
                    <a:pos x="1219" y="299"/>
                  </a:cxn>
                  <a:cxn ang="0">
                    <a:pos x="899" y="235"/>
                  </a:cxn>
                  <a:cxn ang="0">
                    <a:pos x="531" y="235"/>
                  </a:cxn>
                  <a:cxn ang="0">
                    <a:pos x="83" y="315"/>
                  </a:cxn>
                  <a:cxn ang="0">
                    <a:pos x="19" y="139"/>
                  </a:cxn>
                </a:cxnLst>
                <a:rect l="0" t="0" r="r" b="b"/>
                <a:pathLst>
                  <a:path w="1352" h="331">
                    <a:moveTo>
                      <a:pt x="19" y="139"/>
                    </a:moveTo>
                    <a:cubicBezTo>
                      <a:pt x="30" y="99"/>
                      <a:pt x="16" y="96"/>
                      <a:pt x="147" y="75"/>
                    </a:cubicBezTo>
                    <a:cubicBezTo>
                      <a:pt x="278" y="54"/>
                      <a:pt x="614" y="0"/>
                      <a:pt x="803" y="11"/>
                    </a:cubicBezTo>
                    <a:cubicBezTo>
                      <a:pt x="992" y="22"/>
                      <a:pt x="1214" y="91"/>
                      <a:pt x="1283" y="139"/>
                    </a:cubicBezTo>
                    <a:cubicBezTo>
                      <a:pt x="1352" y="187"/>
                      <a:pt x="1283" y="283"/>
                      <a:pt x="1219" y="299"/>
                    </a:cubicBezTo>
                    <a:cubicBezTo>
                      <a:pt x="1155" y="315"/>
                      <a:pt x="1014" y="246"/>
                      <a:pt x="899" y="235"/>
                    </a:cubicBezTo>
                    <a:cubicBezTo>
                      <a:pt x="784" y="224"/>
                      <a:pt x="667" y="222"/>
                      <a:pt x="531" y="235"/>
                    </a:cubicBezTo>
                    <a:cubicBezTo>
                      <a:pt x="395" y="248"/>
                      <a:pt x="166" y="331"/>
                      <a:pt x="83" y="315"/>
                    </a:cubicBezTo>
                    <a:cubicBezTo>
                      <a:pt x="0" y="299"/>
                      <a:pt x="8" y="179"/>
                      <a:pt x="19" y="139"/>
                    </a:cubicBezTo>
                    <a:close/>
                  </a:path>
                </a:pathLst>
              </a:custGeom>
              <a:grp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1" name="Freeform 48"/>
              <p:cNvSpPr>
                <a:spLocks/>
              </p:cNvSpPr>
              <p:nvPr/>
            </p:nvSpPr>
            <p:spPr bwMode="auto">
              <a:xfrm>
                <a:off x="1760" y="1613"/>
                <a:ext cx="117" cy="99"/>
              </a:xfrm>
              <a:custGeom>
                <a:avLst/>
                <a:gdLst/>
                <a:ahLst/>
                <a:cxnLst>
                  <a:cxn ang="0">
                    <a:pos x="0" y="35"/>
                  </a:cxn>
                  <a:cxn ang="0">
                    <a:pos x="48" y="3"/>
                  </a:cxn>
                  <a:cxn ang="0">
                    <a:pos x="112" y="51"/>
                  </a:cxn>
                  <a:cxn ang="0">
                    <a:pos x="80" y="99"/>
                  </a:cxn>
                </a:cxnLst>
                <a:rect l="0" t="0" r="r" b="b"/>
                <a:pathLst>
                  <a:path w="117" h="99">
                    <a:moveTo>
                      <a:pt x="0" y="35"/>
                    </a:moveTo>
                    <a:cubicBezTo>
                      <a:pt x="14" y="17"/>
                      <a:pt x="29" y="0"/>
                      <a:pt x="48" y="3"/>
                    </a:cubicBezTo>
                    <a:cubicBezTo>
                      <a:pt x="67" y="6"/>
                      <a:pt x="107" y="35"/>
                      <a:pt x="112" y="51"/>
                    </a:cubicBezTo>
                    <a:cubicBezTo>
                      <a:pt x="117" y="67"/>
                      <a:pt x="98" y="83"/>
                      <a:pt x="80" y="99"/>
                    </a:cubicBezTo>
                  </a:path>
                </a:pathLst>
              </a:custGeom>
              <a:grp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2" name="Freeform 49"/>
              <p:cNvSpPr>
                <a:spLocks/>
              </p:cNvSpPr>
              <p:nvPr/>
            </p:nvSpPr>
            <p:spPr bwMode="auto">
              <a:xfrm rot="16891287">
                <a:off x="680" y="1621"/>
                <a:ext cx="117" cy="99"/>
              </a:xfrm>
              <a:custGeom>
                <a:avLst/>
                <a:gdLst/>
                <a:ahLst/>
                <a:cxnLst>
                  <a:cxn ang="0">
                    <a:pos x="0" y="35"/>
                  </a:cxn>
                  <a:cxn ang="0">
                    <a:pos x="48" y="3"/>
                  </a:cxn>
                  <a:cxn ang="0">
                    <a:pos x="112" y="51"/>
                  </a:cxn>
                  <a:cxn ang="0">
                    <a:pos x="80" y="99"/>
                  </a:cxn>
                </a:cxnLst>
                <a:rect l="0" t="0" r="r" b="b"/>
                <a:pathLst>
                  <a:path w="117" h="99">
                    <a:moveTo>
                      <a:pt x="0" y="35"/>
                    </a:moveTo>
                    <a:cubicBezTo>
                      <a:pt x="14" y="17"/>
                      <a:pt x="29" y="0"/>
                      <a:pt x="48" y="3"/>
                    </a:cubicBezTo>
                    <a:cubicBezTo>
                      <a:pt x="67" y="6"/>
                      <a:pt x="107" y="35"/>
                      <a:pt x="112" y="51"/>
                    </a:cubicBezTo>
                    <a:cubicBezTo>
                      <a:pt x="117" y="67"/>
                      <a:pt x="98" y="83"/>
                      <a:pt x="80" y="99"/>
                    </a:cubicBezTo>
                  </a:path>
                </a:pathLst>
              </a:custGeom>
              <a:grp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</p:grpSp>
      <p:sp>
        <p:nvSpPr>
          <p:cNvPr id="7245" name="TextBox 52"/>
          <p:cNvSpPr txBox="1">
            <a:spLocks noChangeArrowheads="1"/>
          </p:cNvSpPr>
          <p:nvPr/>
        </p:nvSpPr>
        <p:spPr bwMode="auto">
          <a:xfrm>
            <a:off x="4267200" y="3810000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3</a:t>
            </a:r>
          </a:p>
        </p:txBody>
      </p:sp>
      <p:sp>
        <p:nvSpPr>
          <p:cNvPr id="7246" name="TextBox 74"/>
          <p:cNvSpPr txBox="1">
            <a:spLocks noChangeArrowheads="1"/>
          </p:cNvSpPr>
          <p:nvPr/>
        </p:nvSpPr>
        <p:spPr bwMode="auto">
          <a:xfrm>
            <a:off x="1752600" y="48768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8 </a:t>
            </a:r>
          </a:p>
        </p:txBody>
      </p:sp>
      <p:grpSp>
        <p:nvGrpSpPr>
          <p:cNvPr id="19" name="Group 28"/>
          <p:cNvGrpSpPr>
            <a:grpSpLocks/>
          </p:cNvGrpSpPr>
          <p:nvPr/>
        </p:nvGrpSpPr>
        <p:grpSpPr bwMode="auto">
          <a:xfrm>
            <a:off x="6019800" y="2590800"/>
            <a:ext cx="1219200" cy="1447800"/>
            <a:chOff x="384" y="389"/>
            <a:chExt cx="1915" cy="3692"/>
          </a:xfrm>
        </p:grpSpPr>
        <p:grpSp>
          <p:nvGrpSpPr>
            <p:cNvPr id="8203" name="Group 29"/>
            <p:cNvGrpSpPr>
              <a:grpSpLocks/>
            </p:cNvGrpSpPr>
            <p:nvPr/>
          </p:nvGrpSpPr>
          <p:grpSpPr bwMode="auto">
            <a:xfrm>
              <a:off x="464" y="898"/>
              <a:ext cx="1639" cy="331"/>
              <a:chOff x="584" y="1008"/>
              <a:chExt cx="1329" cy="289"/>
            </a:xfrm>
          </p:grpSpPr>
          <p:sp>
            <p:nvSpPr>
              <p:cNvPr id="96" name="Freeform 30"/>
              <p:cNvSpPr>
                <a:spLocks/>
              </p:cNvSpPr>
              <p:nvPr/>
            </p:nvSpPr>
            <p:spPr bwMode="auto">
              <a:xfrm>
                <a:off x="592" y="1161"/>
                <a:ext cx="1312" cy="1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" y="112"/>
                  </a:cxn>
                  <a:cxn ang="0">
                    <a:pos x="632" y="216"/>
                  </a:cxn>
                  <a:cxn ang="0">
                    <a:pos x="1200" y="120"/>
                  </a:cxn>
                  <a:cxn ang="0">
                    <a:pos x="1312" y="16"/>
                  </a:cxn>
                </a:cxnLst>
                <a:rect l="0" t="0" r="r" b="b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chemeClr val="accent1"/>
                  </a:gs>
                  <a:gs pos="100000">
                    <a:schemeClr val="bg1"/>
                  </a:gs>
                </a:gsLst>
                <a:lin ang="18900000" scaled="1"/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97" name="Freeform 31"/>
              <p:cNvSpPr>
                <a:spLocks/>
              </p:cNvSpPr>
              <p:nvPr/>
            </p:nvSpPr>
            <p:spPr bwMode="auto">
              <a:xfrm flipV="1">
                <a:off x="584" y="1009"/>
                <a:ext cx="1328" cy="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" y="112"/>
                  </a:cxn>
                  <a:cxn ang="0">
                    <a:pos x="632" y="216"/>
                  </a:cxn>
                  <a:cxn ang="0">
                    <a:pos x="1200" y="120"/>
                  </a:cxn>
                  <a:cxn ang="0">
                    <a:pos x="1312" y="16"/>
                  </a:cxn>
                </a:cxnLst>
                <a:rect l="0" t="0" r="r" b="b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chemeClr val="accent1"/>
                  </a:gs>
                  <a:gs pos="100000">
                    <a:schemeClr val="bg1"/>
                  </a:gs>
                </a:gsLst>
                <a:lin ang="18900000" scaled="1"/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sp>
          <p:nvSpPr>
            <p:cNvPr id="78" name="Freeform 32"/>
            <p:cNvSpPr>
              <a:spLocks/>
            </p:cNvSpPr>
            <p:nvPr/>
          </p:nvSpPr>
          <p:spPr bwMode="auto">
            <a:xfrm>
              <a:off x="474" y="1648"/>
              <a:ext cx="1618" cy="2218"/>
            </a:xfrm>
            <a:custGeom>
              <a:avLst/>
              <a:gdLst/>
              <a:ahLst/>
              <a:cxnLst>
                <a:cxn ang="0">
                  <a:pos x="16" y="1920"/>
                </a:cxn>
                <a:cxn ang="0">
                  <a:pos x="1312" y="1944"/>
                </a:cxn>
                <a:cxn ang="0">
                  <a:pos x="1312" y="0"/>
                </a:cxn>
                <a:cxn ang="0">
                  <a:pos x="0" y="16"/>
                </a:cxn>
                <a:cxn ang="0">
                  <a:pos x="16" y="1920"/>
                </a:cxn>
              </a:cxnLst>
              <a:rect l="0" t="0" r="r" b="b"/>
              <a:pathLst>
                <a:path w="1312" h="1944">
                  <a:moveTo>
                    <a:pt x="16" y="1920"/>
                  </a:moveTo>
                  <a:lnTo>
                    <a:pt x="1312" y="1944"/>
                  </a:lnTo>
                  <a:lnTo>
                    <a:pt x="1312" y="0"/>
                  </a:lnTo>
                  <a:lnTo>
                    <a:pt x="0" y="16"/>
                  </a:lnTo>
                  <a:lnTo>
                    <a:pt x="16" y="192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66CCFF"/>
                </a:gs>
                <a:gs pos="100000">
                  <a:schemeClr val="bg1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grpSp>
          <p:nvGrpSpPr>
            <p:cNvPr id="8205" name="Group 33"/>
            <p:cNvGrpSpPr>
              <a:grpSpLocks/>
            </p:cNvGrpSpPr>
            <p:nvPr/>
          </p:nvGrpSpPr>
          <p:grpSpPr bwMode="auto">
            <a:xfrm>
              <a:off x="494" y="1630"/>
              <a:ext cx="1619" cy="2451"/>
              <a:chOff x="608" y="1648"/>
              <a:chExt cx="1313" cy="2145"/>
            </a:xfrm>
          </p:grpSpPr>
          <p:grpSp>
            <p:nvGrpSpPr>
              <p:cNvPr id="8218" name="Group 34"/>
              <p:cNvGrpSpPr>
                <a:grpSpLocks/>
              </p:cNvGrpSpPr>
              <p:nvPr/>
            </p:nvGrpSpPr>
            <p:grpSpPr bwMode="auto">
              <a:xfrm>
                <a:off x="608" y="1648"/>
                <a:ext cx="1304" cy="1968"/>
                <a:chOff x="608" y="1648"/>
                <a:chExt cx="1304" cy="1968"/>
              </a:xfrm>
            </p:grpSpPr>
            <p:sp>
              <p:nvSpPr>
                <p:cNvPr id="8220" name="Line 35"/>
                <p:cNvSpPr>
                  <a:spLocks noChangeShapeType="1"/>
                </p:cNvSpPr>
                <p:nvPr/>
              </p:nvSpPr>
              <p:spPr bwMode="auto">
                <a:xfrm>
                  <a:off x="608" y="1648"/>
                  <a:ext cx="8" cy="196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21" name="Line 36"/>
                <p:cNvSpPr>
                  <a:spLocks noChangeShapeType="1"/>
                </p:cNvSpPr>
                <p:nvPr/>
              </p:nvSpPr>
              <p:spPr bwMode="auto">
                <a:xfrm>
                  <a:off x="1904" y="1656"/>
                  <a:ext cx="8" cy="196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219" name="Freeform 37"/>
              <p:cNvSpPr>
                <a:spLocks/>
              </p:cNvSpPr>
              <p:nvPr/>
            </p:nvSpPr>
            <p:spPr bwMode="auto">
              <a:xfrm>
                <a:off x="608" y="3576"/>
                <a:ext cx="1313" cy="217"/>
              </a:xfrm>
              <a:custGeom>
                <a:avLst/>
                <a:gdLst>
                  <a:gd name="T0" fmla="*/ 0 w 1313"/>
                  <a:gd name="T1" fmla="*/ 0 h 217"/>
                  <a:gd name="T2" fmla="*/ 120 w 1313"/>
                  <a:gd name="T3" fmla="*/ 112 h 217"/>
                  <a:gd name="T4" fmla="*/ 632 w 1313"/>
                  <a:gd name="T5" fmla="*/ 216 h 217"/>
                  <a:gd name="T6" fmla="*/ 1200 w 1313"/>
                  <a:gd name="T7" fmla="*/ 120 h 217"/>
                  <a:gd name="T8" fmla="*/ 1312 w 1313"/>
                  <a:gd name="T9" fmla="*/ 16 h 2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13"/>
                  <a:gd name="T16" fmla="*/ 0 h 217"/>
                  <a:gd name="T17" fmla="*/ 1313 w 1313"/>
                  <a:gd name="T18" fmla="*/ 217 h 2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66CCFF"/>
                  </a:gs>
                </a:gsLst>
                <a:lin ang="18900000" scaled="1"/>
              </a:gra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206" name="Group 38"/>
            <p:cNvGrpSpPr>
              <a:grpSpLocks/>
            </p:cNvGrpSpPr>
            <p:nvPr/>
          </p:nvGrpSpPr>
          <p:grpSpPr bwMode="auto">
            <a:xfrm>
              <a:off x="495" y="1145"/>
              <a:ext cx="1604" cy="512"/>
              <a:chOff x="608" y="1224"/>
              <a:chExt cx="1299" cy="448"/>
            </a:xfrm>
          </p:grpSpPr>
          <p:sp>
            <p:nvSpPr>
              <p:cNvPr id="8216" name="Freeform 39"/>
              <p:cNvSpPr>
                <a:spLocks/>
              </p:cNvSpPr>
              <p:nvPr/>
            </p:nvSpPr>
            <p:spPr bwMode="auto">
              <a:xfrm>
                <a:off x="608" y="1224"/>
                <a:ext cx="243" cy="448"/>
              </a:xfrm>
              <a:custGeom>
                <a:avLst/>
                <a:gdLst>
                  <a:gd name="T0" fmla="*/ 0 w 243"/>
                  <a:gd name="T1" fmla="*/ 448 h 448"/>
                  <a:gd name="T2" fmla="*/ 48 w 243"/>
                  <a:gd name="T3" fmla="*/ 352 h 448"/>
                  <a:gd name="T4" fmla="*/ 200 w 243"/>
                  <a:gd name="T5" fmla="*/ 280 h 448"/>
                  <a:gd name="T6" fmla="*/ 232 w 243"/>
                  <a:gd name="T7" fmla="*/ 128 h 448"/>
                  <a:gd name="T8" fmla="*/ 136 w 243"/>
                  <a:gd name="T9" fmla="*/ 48 h 448"/>
                  <a:gd name="T10" fmla="*/ 32 w 243"/>
                  <a:gd name="T11" fmla="*/ 0 h 4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43"/>
                  <a:gd name="T19" fmla="*/ 0 h 448"/>
                  <a:gd name="T20" fmla="*/ 243 w 243"/>
                  <a:gd name="T21" fmla="*/ 448 h 44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43" h="448">
                    <a:moveTo>
                      <a:pt x="0" y="448"/>
                    </a:moveTo>
                    <a:cubicBezTo>
                      <a:pt x="7" y="414"/>
                      <a:pt x="15" y="380"/>
                      <a:pt x="48" y="352"/>
                    </a:cubicBezTo>
                    <a:cubicBezTo>
                      <a:pt x="81" y="324"/>
                      <a:pt x="169" y="317"/>
                      <a:pt x="200" y="280"/>
                    </a:cubicBezTo>
                    <a:cubicBezTo>
                      <a:pt x="231" y="243"/>
                      <a:pt x="243" y="166"/>
                      <a:pt x="232" y="128"/>
                    </a:cubicBezTo>
                    <a:cubicBezTo>
                      <a:pt x="221" y="90"/>
                      <a:pt x="169" y="69"/>
                      <a:pt x="136" y="48"/>
                    </a:cubicBezTo>
                    <a:cubicBezTo>
                      <a:pt x="103" y="27"/>
                      <a:pt x="67" y="13"/>
                      <a:pt x="32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17" name="Freeform 40"/>
              <p:cNvSpPr>
                <a:spLocks/>
              </p:cNvSpPr>
              <p:nvPr/>
            </p:nvSpPr>
            <p:spPr bwMode="auto">
              <a:xfrm flipH="1">
                <a:off x="1664" y="1224"/>
                <a:ext cx="243" cy="448"/>
              </a:xfrm>
              <a:custGeom>
                <a:avLst/>
                <a:gdLst>
                  <a:gd name="T0" fmla="*/ 0 w 243"/>
                  <a:gd name="T1" fmla="*/ 448 h 448"/>
                  <a:gd name="T2" fmla="*/ 48 w 243"/>
                  <a:gd name="T3" fmla="*/ 352 h 448"/>
                  <a:gd name="T4" fmla="*/ 200 w 243"/>
                  <a:gd name="T5" fmla="*/ 280 h 448"/>
                  <a:gd name="T6" fmla="*/ 232 w 243"/>
                  <a:gd name="T7" fmla="*/ 128 h 448"/>
                  <a:gd name="T8" fmla="*/ 136 w 243"/>
                  <a:gd name="T9" fmla="*/ 48 h 448"/>
                  <a:gd name="T10" fmla="*/ 32 w 243"/>
                  <a:gd name="T11" fmla="*/ 0 h 4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43"/>
                  <a:gd name="T19" fmla="*/ 0 h 448"/>
                  <a:gd name="T20" fmla="*/ 243 w 243"/>
                  <a:gd name="T21" fmla="*/ 448 h 44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43" h="448">
                    <a:moveTo>
                      <a:pt x="0" y="448"/>
                    </a:moveTo>
                    <a:cubicBezTo>
                      <a:pt x="7" y="414"/>
                      <a:pt x="15" y="380"/>
                      <a:pt x="48" y="352"/>
                    </a:cubicBezTo>
                    <a:cubicBezTo>
                      <a:pt x="81" y="324"/>
                      <a:pt x="169" y="317"/>
                      <a:pt x="200" y="280"/>
                    </a:cubicBezTo>
                    <a:cubicBezTo>
                      <a:pt x="231" y="243"/>
                      <a:pt x="243" y="166"/>
                      <a:pt x="232" y="128"/>
                    </a:cubicBezTo>
                    <a:cubicBezTo>
                      <a:pt x="221" y="90"/>
                      <a:pt x="169" y="69"/>
                      <a:pt x="136" y="48"/>
                    </a:cubicBezTo>
                    <a:cubicBezTo>
                      <a:pt x="103" y="27"/>
                      <a:pt x="67" y="13"/>
                      <a:pt x="32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pic>
          <p:nvPicPr>
            <p:cNvPr id="8207" name="Picture 41" descr="uz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13" y="1586"/>
              <a:ext cx="1540" cy="2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8208" name="Group 42"/>
            <p:cNvGrpSpPr>
              <a:grpSpLocks/>
            </p:cNvGrpSpPr>
            <p:nvPr/>
          </p:nvGrpSpPr>
          <p:grpSpPr bwMode="auto">
            <a:xfrm>
              <a:off x="1031" y="879"/>
              <a:ext cx="489" cy="222"/>
              <a:chOff x="3156" y="2103"/>
              <a:chExt cx="436" cy="250"/>
            </a:xfrm>
          </p:grpSpPr>
          <p:sp>
            <p:nvSpPr>
              <p:cNvPr id="8214" name="Freeform 43"/>
              <p:cNvSpPr>
                <a:spLocks/>
              </p:cNvSpPr>
              <p:nvPr/>
            </p:nvSpPr>
            <p:spPr bwMode="auto">
              <a:xfrm>
                <a:off x="3156" y="2103"/>
                <a:ext cx="436" cy="244"/>
              </a:xfrm>
              <a:custGeom>
                <a:avLst/>
                <a:gdLst>
                  <a:gd name="T0" fmla="*/ 212 w 436"/>
                  <a:gd name="T1" fmla="*/ 225 h 244"/>
                  <a:gd name="T2" fmla="*/ 28 w 436"/>
                  <a:gd name="T3" fmla="*/ 225 h 244"/>
                  <a:gd name="T4" fmla="*/ 44 w 436"/>
                  <a:gd name="T5" fmla="*/ 113 h 244"/>
                  <a:gd name="T6" fmla="*/ 116 w 436"/>
                  <a:gd name="T7" fmla="*/ 31 h 244"/>
                  <a:gd name="T8" fmla="*/ 212 w 436"/>
                  <a:gd name="T9" fmla="*/ 1 h 244"/>
                  <a:gd name="T10" fmla="*/ 308 w 436"/>
                  <a:gd name="T11" fmla="*/ 36 h 244"/>
                  <a:gd name="T12" fmla="*/ 404 w 436"/>
                  <a:gd name="T13" fmla="*/ 121 h 244"/>
                  <a:gd name="T14" fmla="*/ 404 w 436"/>
                  <a:gd name="T15" fmla="*/ 217 h 244"/>
                  <a:gd name="T16" fmla="*/ 212 w 436"/>
                  <a:gd name="T17" fmla="*/ 225 h 24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436"/>
                  <a:gd name="T28" fmla="*/ 0 h 244"/>
                  <a:gd name="T29" fmla="*/ 436 w 436"/>
                  <a:gd name="T30" fmla="*/ 244 h 24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436" h="244">
                    <a:moveTo>
                      <a:pt x="212" y="225"/>
                    </a:moveTo>
                    <a:cubicBezTo>
                      <a:pt x="163" y="242"/>
                      <a:pt x="56" y="244"/>
                      <a:pt x="28" y="225"/>
                    </a:cubicBezTo>
                    <a:cubicBezTo>
                      <a:pt x="0" y="206"/>
                      <a:pt x="29" y="145"/>
                      <a:pt x="44" y="113"/>
                    </a:cubicBezTo>
                    <a:cubicBezTo>
                      <a:pt x="59" y="81"/>
                      <a:pt x="88" y="50"/>
                      <a:pt x="116" y="31"/>
                    </a:cubicBezTo>
                    <a:cubicBezTo>
                      <a:pt x="144" y="12"/>
                      <a:pt x="180" y="0"/>
                      <a:pt x="212" y="1"/>
                    </a:cubicBezTo>
                    <a:cubicBezTo>
                      <a:pt x="244" y="1"/>
                      <a:pt x="276" y="16"/>
                      <a:pt x="308" y="36"/>
                    </a:cubicBezTo>
                    <a:cubicBezTo>
                      <a:pt x="340" y="56"/>
                      <a:pt x="388" y="91"/>
                      <a:pt x="404" y="121"/>
                    </a:cubicBezTo>
                    <a:cubicBezTo>
                      <a:pt x="420" y="151"/>
                      <a:pt x="436" y="200"/>
                      <a:pt x="404" y="217"/>
                    </a:cubicBezTo>
                    <a:cubicBezTo>
                      <a:pt x="372" y="234"/>
                      <a:pt x="252" y="223"/>
                      <a:pt x="212" y="225"/>
                    </a:cubicBezTo>
                    <a:close/>
                  </a:path>
                </a:pathLst>
              </a:custGeom>
              <a:solidFill>
                <a:srgbClr val="66CCFF"/>
              </a:solidFill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15" name="Freeform 44"/>
              <p:cNvSpPr>
                <a:spLocks/>
              </p:cNvSpPr>
              <p:nvPr/>
            </p:nvSpPr>
            <p:spPr bwMode="auto">
              <a:xfrm>
                <a:off x="3204" y="2205"/>
                <a:ext cx="337" cy="148"/>
              </a:xfrm>
              <a:custGeom>
                <a:avLst/>
                <a:gdLst>
                  <a:gd name="T0" fmla="*/ 36 w 337"/>
                  <a:gd name="T1" fmla="*/ 131 h 148"/>
                  <a:gd name="T2" fmla="*/ 84 w 337"/>
                  <a:gd name="T3" fmla="*/ 43 h 148"/>
                  <a:gd name="T4" fmla="*/ 164 w 337"/>
                  <a:gd name="T5" fmla="*/ 3 h 148"/>
                  <a:gd name="T6" fmla="*/ 260 w 337"/>
                  <a:gd name="T7" fmla="*/ 27 h 148"/>
                  <a:gd name="T8" fmla="*/ 300 w 337"/>
                  <a:gd name="T9" fmla="*/ 131 h 148"/>
                  <a:gd name="T10" fmla="*/ 36 w 337"/>
                  <a:gd name="T11" fmla="*/ 131 h 1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37"/>
                  <a:gd name="T19" fmla="*/ 0 h 148"/>
                  <a:gd name="T20" fmla="*/ 337 w 337"/>
                  <a:gd name="T21" fmla="*/ 148 h 14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37" h="148">
                    <a:moveTo>
                      <a:pt x="36" y="131"/>
                    </a:moveTo>
                    <a:cubicBezTo>
                      <a:pt x="0" y="116"/>
                      <a:pt x="63" y="64"/>
                      <a:pt x="84" y="43"/>
                    </a:cubicBezTo>
                    <a:cubicBezTo>
                      <a:pt x="105" y="22"/>
                      <a:pt x="135" y="6"/>
                      <a:pt x="164" y="3"/>
                    </a:cubicBezTo>
                    <a:cubicBezTo>
                      <a:pt x="193" y="0"/>
                      <a:pt x="237" y="6"/>
                      <a:pt x="260" y="27"/>
                    </a:cubicBezTo>
                    <a:cubicBezTo>
                      <a:pt x="283" y="48"/>
                      <a:pt x="337" y="114"/>
                      <a:pt x="300" y="131"/>
                    </a:cubicBezTo>
                    <a:cubicBezTo>
                      <a:pt x="263" y="148"/>
                      <a:pt x="91" y="131"/>
                      <a:pt x="36" y="131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209" name="Group 45"/>
            <p:cNvGrpSpPr>
              <a:grpSpLocks/>
            </p:cNvGrpSpPr>
            <p:nvPr/>
          </p:nvGrpSpPr>
          <p:grpSpPr bwMode="auto">
            <a:xfrm>
              <a:off x="384" y="389"/>
              <a:ext cx="1915" cy="1116"/>
              <a:chOff x="464" y="613"/>
              <a:chExt cx="1739" cy="1116"/>
            </a:xfrm>
          </p:grpSpPr>
          <p:sp>
            <p:nvSpPr>
              <p:cNvPr id="8210" name="Freeform 46"/>
              <p:cNvSpPr>
                <a:spLocks/>
              </p:cNvSpPr>
              <p:nvPr/>
            </p:nvSpPr>
            <p:spPr bwMode="auto">
              <a:xfrm>
                <a:off x="464" y="733"/>
                <a:ext cx="1739" cy="960"/>
              </a:xfrm>
              <a:custGeom>
                <a:avLst/>
                <a:gdLst>
                  <a:gd name="T0" fmla="*/ 256 w 1739"/>
                  <a:gd name="T1" fmla="*/ 819 h 960"/>
                  <a:gd name="T2" fmla="*/ 304 w 1739"/>
                  <a:gd name="T3" fmla="*/ 947 h 960"/>
                  <a:gd name="T4" fmla="*/ 80 w 1739"/>
                  <a:gd name="T5" fmla="*/ 739 h 960"/>
                  <a:gd name="T6" fmla="*/ 16 w 1739"/>
                  <a:gd name="T7" fmla="*/ 371 h 960"/>
                  <a:gd name="T8" fmla="*/ 176 w 1739"/>
                  <a:gd name="T9" fmla="*/ 147 h 960"/>
                  <a:gd name="T10" fmla="*/ 656 w 1739"/>
                  <a:gd name="T11" fmla="*/ 19 h 960"/>
                  <a:gd name="T12" fmla="*/ 1120 w 1739"/>
                  <a:gd name="T13" fmla="*/ 35 h 960"/>
                  <a:gd name="T14" fmla="*/ 1648 w 1739"/>
                  <a:gd name="T15" fmla="*/ 211 h 960"/>
                  <a:gd name="T16" fmla="*/ 1664 w 1739"/>
                  <a:gd name="T17" fmla="*/ 563 h 960"/>
                  <a:gd name="T18" fmla="*/ 1568 w 1739"/>
                  <a:gd name="T19" fmla="*/ 771 h 960"/>
                  <a:gd name="T20" fmla="*/ 1344 w 1739"/>
                  <a:gd name="T21" fmla="*/ 947 h 960"/>
                  <a:gd name="T22" fmla="*/ 1392 w 1739"/>
                  <a:gd name="T23" fmla="*/ 851 h 96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739"/>
                  <a:gd name="T37" fmla="*/ 0 h 960"/>
                  <a:gd name="T38" fmla="*/ 1739 w 1739"/>
                  <a:gd name="T39" fmla="*/ 960 h 96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739" h="960">
                    <a:moveTo>
                      <a:pt x="256" y="819"/>
                    </a:moveTo>
                    <a:cubicBezTo>
                      <a:pt x="264" y="840"/>
                      <a:pt x="333" y="960"/>
                      <a:pt x="304" y="947"/>
                    </a:cubicBezTo>
                    <a:cubicBezTo>
                      <a:pt x="275" y="934"/>
                      <a:pt x="128" y="835"/>
                      <a:pt x="80" y="739"/>
                    </a:cubicBezTo>
                    <a:cubicBezTo>
                      <a:pt x="32" y="643"/>
                      <a:pt x="0" y="470"/>
                      <a:pt x="16" y="371"/>
                    </a:cubicBezTo>
                    <a:cubicBezTo>
                      <a:pt x="32" y="272"/>
                      <a:pt x="69" y="206"/>
                      <a:pt x="176" y="147"/>
                    </a:cubicBezTo>
                    <a:cubicBezTo>
                      <a:pt x="283" y="88"/>
                      <a:pt x="499" y="38"/>
                      <a:pt x="656" y="19"/>
                    </a:cubicBezTo>
                    <a:cubicBezTo>
                      <a:pt x="813" y="0"/>
                      <a:pt x="955" y="3"/>
                      <a:pt x="1120" y="35"/>
                    </a:cubicBezTo>
                    <a:cubicBezTo>
                      <a:pt x="1285" y="67"/>
                      <a:pt x="1557" y="123"/>
                      <a:pt x="1648" y="211"/>
                    </a:cubicBezTo>
                    <a:cubicBezTo>
                      <a:pt x="1739" y="299"/>
                      <a:pt x="1677" y="470"/>
                      <a:pt x="1664" y="563"/>
                    </a:cubicBezTo>
                    <a:cubicBezTo>
                      <a:pt x="1651" y="656"/>
                      <a:pt x="1621" y="707"/>
                      <a:pt x="1568" y="771"/>
                    </a:cubicBezTo>
                    <a:cubicBezTo>
                      <a:pt x="1515" y="835"/>
                      <a:pt x="1373" y="934"/>
                      <a:pt x="1344" y="947"/>
                    </a:cubicBezTo>
                    <a:cubicBezTo>
                      <a:pt x="1315" y="960"/>
                      <a:pt x="1382" y="871"/>
                      <a:pt x="1392" y="851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11" name="Freeform 47" descr="Дуб"/>
              <p:cNvSpPr>
                <a:spLocks/>
              </p:cNvSpPr>
              <p:nvPr/>
            </p:nvSpPr>
            <p:spPr bwMode="auto">
              <a:xfrm>
                <a:off x="685" y="613"/>
                <a:ext cx="1352" cy="331"/>
              </a:xfrm>
              <a:custGeom>
                <a:avLst/>
                <a:gdLst>
                  <a:gd name="T0" fmla="*/ 19 w 1352"/>
                  <a:gd name="T1" fmla="*/ 139 h 331"/>
                  <a:gd name="T2" fmla="*/ 147 w 1352"/>
                  <a:gd name="T3" fmla="*/ 75 h 331"/>
                  <a:gd name="T4" fmla="*/ 803 w 1352"/>
                  <a:gd name="T5" fmla="*/ 11 h 331"/>
                  <a:gd name="T6" fmla="*/ 1283 w 1352"/>
                  <a:gd name="T7" fmla="*/ 139 h 331"/>
                  <a:gd name="T8" fmla="*/ 1219 w 1352"/>
                  <a:gd name="T9" fmla="*/ 299 h 331"/>
                  <a:gd name="T10" fmla="*/ 899 w 1352"/>
                  <a:gd name="T11" fmla="*/ 235 h 331"/>
                  <a:gd name="T12" fmla="*/ 531 w 1352"/>
                  <a:gd name="T13" fmla="*/ 235 h 331"/>
                  <a:gd name="T14" fmla="*/ 83 w 1352"/>
                  <a:gd name="T15" fmla="*/ 315 h 331"/>
                  <a:gd name="T16" fmla="*/ 19 w 1352"/>
                  <a:gd name="T17" fmla="*/ 139 h 33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52"/>
                  <a:gd name="T28" fmla="*/ 0 h 331"/>
                  <a:gd name="T29" fmla="*/ 1352 w 1352"/>
                  <a:gd name="T30" fmla="*/ 331 h 33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52" h="331">
                    <a:moveTo>
                      <a:pt x="19" y="139"/>
                    </a:moveTo>
                    <a:cubicBezTo>
                      <a:pt x="30" y="99"/>
                      <a:pt x="16" y="96"/>
                      <a:pt x="147" y="75"/>
                    </a:cubicBezTo>
                    <a:cubicBezTo>
                      <a:pt x="278" y="54"/>
                      <a:pt x="614" y="0"/>
                      <a:pt x="803" y="11"/>
                    </a:cubicBezTo>
                    <a:cubicBezTo>
                      <a:pt x="992" y="22"/>
                      <a:pt x="1214" y="91"/>
                      <a:pt x="1283" y="139"/>
                    </a:cubicBezTo>
                    <a:cubicBezTo>
                      <a:pt x="1352" y="187"/>
                      <a:pt x="1283" y="283"/>
                      <a:pt x="1219" y="299"/>
                    </a:cubicBezTo>
                    <a:cubicBezTo>
                      <a:pt x="1155" y="315"/>
                      <a:pt x="1014" y="246"/>
                      <a:pt x="899" y="235"/>
                    </a:cubicBezTo>
                    <a:cubicBezTo>
                      <a:pt x="784" y="224"/>
                      <a:pt x="667" y="222"/>
                      <a:pt x="531" y="235"/>
                    </a:cubicBezTo>
                    <a:cubicBezTo>
                      <a:pt x="395" y="248"/>
                      <a:pt x="166" y="331"/>
                      <a:pt x="83" y="315"/>
                    </a:cubicBezTo>
                    <a:cubicBezTo>
                      <a:pt x="0" y="299"/>
                      <a:pt x="8" y="179"/>
                      <a:pt x="19" y="139"/>
                    </a:cubicBezTo>
                    <a:close/>
                  </a:path>
                </a:pathLst>
              </a:custGeom>
              <a:blipFill dpi="0" rotWithShape="1">
                <a:blip r:embed="rId3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12" name="Freeform 48"/>
              <p:cNvSpPr>
                <a:spLocks/>
              </p:cNvSpPr>
              <p:nvPr/>
            </p:nvSpPr>
            <p:spPr bwMode="auto">
              <a:xfrm>
                <a:off x="1760" y="1613"/>
                <a:ext cx="117" cy="99"/>
              </a:xfrm>
              <a:custGeom>
                <a:avLst/>
                <a:gdLst>
                  <a:gd name="T0" fmla="*/ 0 w 117"/>
                  <a:gd name="T1" fmla="*/ 35 h 99"/>
                  <a:gd name="T2" fmla="*/ 48 w 117"/>
                  <a:gd name="T3" fmla="*/ 3 h 99"/>
                  <a:gd name="T4" fmla="*/ 112 w 117"/>
                  <a:gd name="T5" fmla="*/ 51 h 99"/>
                  <a:gd name="T6" fmla="*/ 80 w 117"/>
                  <a:gd name="T7" fmla="*/ 99 h 9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7"/>
                  <a:gd name="T13" fmla="*/ 0 h 99"/>
                  <a:gd name="T14" fmla="*/ 117 w 117"/>
                  <a:gd name="T15" fmla="*/ 99 h 9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7" h="99">
                    <a:moveTo>
                      <a:pt x="0" y="35"/>
                    </a:moveTo>
                    <a:cubicBezTo>
                      <a:pt x="14" y="17"/>
                      <a:pt x="29" y="0"/>
                      <a:pt x="48" y="3"/>
                    </a:cubicBezTo>
                    <a:cubicBezTo>
                      <a:pt x="67" y="6"/>
                      <a:pt x="107" y="35"/>
                      <a:pt x="112" y="51"/>
                    </a:cubicBezTo>
                    <a:cubicBezTo>
                      <a:pt x="117" y="67"/>
                      <a:pt x="98" y="83"/>
                      <a:pt x="80" y="99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13" name="Freeform 49"/>
              <p:cNvSpPr>
                <a:spLocks/>
              </p:cNvSpPr>
              <p:nvPr/>
            </p:nvSpPr>
            <p:spPr bwMode="auto">
              <a:xfrm rot="-4708713">
                <a:off x="680" y="1621"/>
                <a:ext cx="117" cy="99"/>
              </a:xfrm>
              <a:custGeom>
                <a:avLst/>
                <a:gdLst>
                  <a:gd name="T0" fmla="*/ 0 w 117"/>
                  <a:gd name="T1" fmla="*/ 35 h 99"/>
                  <a:gd name="T2" fmla="*/ 48 w 117"/>
                  <a:gd name="T3" fmla="*/ 3 h 99"/>
                  <a:gd name="T4" fmla="*/ 112 w 117"/>
                  <a:gd name="T5" fmla="*/ 51 h 99"/>
                  <a:gd name="T6" fmla="*/ 80 w 117"/>
                  <a:gd name="T7" fmla="*/ 99 h 9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7"/>
                  <a:gd name="T13" fmla="*/ 0 h 99"/>
                  <a:gd name="T14" fmla="*/ 117 w 117"/>
                  <a:gd name="T15" fmla="*/ 99 h 9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7" h="99">
                    <a:moveTo>
                      <a:pt x="0" y="35"/>
                    </a:moveTo>
                    <a:cubicBezTo>
                      <a:pt x="14" y="17"/>
                      <a:pt x="29" y="0"/>
                      <a:pt x="48" y="3"/>
                    </a:cubicBezTo>
                    <a:cubicBezTo>
                      <a:pt x="67" y="6"/>
                      <a:pt x="107" y="35"/>
                      <a:pt x="112" y="51"/>
                    </a:cubicBezTo>
                    <a:cubicBezTo>
                      <a:pt x="117" y="67"/>
                      <a:pt x="98" y="83"/>
                      <a:pt x="80" y="99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7248" name="TextBox 97"/>
          <p:cNvSpPr txBox="1">
            <a:spLocks noChangeArrowheads="1"/>
          </p:cNvSpPr>
          <p:nvPr/>
        </p:nvSpPr>
        <p:spPr bwMode="auto">
          <a:xfrm>
            <a:off x="6477000" y="3429000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5</a:t>
            </a:r>
          </a:p>
        </p:txBody>
      </p:sp>
      <p:pic>
        <p:nvPicPr>
          <p:cNvPr id="76" name="Picture 13" descr="CRCTR013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0" y="609600"/>
            <a:ext cx="1677988" cy="25939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72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245" grpId="0"/>
      <p:bldP spid="7246" grpId="0"/>
      <p:bldP spid="72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ольник 3"/>
          <p:cNvSpPr>
            <a:spLocks noChangeArrowheads="1"/>
          </p:cNvSpPr>
          <p:nvPr/>
        </p:nvSpPr>
        <p:spPr bwMode="auto">
          <a:xfrm>
            <a:off x="3276600" y="304800"/>
            <a:ext cx="281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996633"/>
                </a:solidFill>
                <a:latin typeface="Century Schoolbook" pitchFamily="18" charset="0"/>
              </a:rPr>
              <a:t>Решение: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33400" y="1752600"/>
          <a:ext cx="8229599" cy="1828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53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53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70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70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53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53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21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Бидон 8л.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8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3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3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6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6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1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1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4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Бидон 5л.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0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5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2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2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0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5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4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4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Банка 3л.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0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0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3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0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2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2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3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entury Schoolbook" pitchFamily="18" charset="0"/>
                        </a:rPr>
                        <a:t>0</a:t>
                      </a:r>
                      <a:endParaRPr lang="ru-RU" sz="2800" dirty="0">
                        <a:latin typeface="Century Schoolbook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838200" y="381000"/>
            <a:ext cx="20272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66FF"/>
                </a:solidFill>
                <a:latin typeface="Century Schoolbook" pitchFamily="18" charset="0"/>
              </a:rPr>
              <a:t>Задача №5: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62000" y="838200"/>
            <a:ext cx="8229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entury Schoolbook" pitchFamily="18" charset="0"/>
              </a:rPr>
              <a:t>   </a:t>
            </a:r>
            <a:r>
              <a:rPr lang="ru-RU" sz="2800" b="1">
                <a:latin typeface="Century Schoolbook" pitchFamily="18" charset="0"/>
              </a:rPr>
              <a:t>Имеется 12 литров кваса. Каким образом отмерить ровно 6 литров кваса, если имеется два сосуда ёмкостью 5 и 8 литров?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4114800" y="3200400"/>
            <a:ext cx="1752600" cy="990600"/>
            <a:chOff x="1386" y="1921"/>
            <a:chExt cx="1773" cy="1056"/>
          </a:xfrm>
        </p:grpSpPr>
        <p:grpSp>
          <p:nvGrpSpPr>
            <p:cNvPr id="10285" name="Group 35"/>
            <p:cNvGrpSpPr>
              <a:grpSpLocks/>
            </p:cNvGrpSpPr>
            <p:nvPr/>
          </p:nvGrpSpPr>
          <p:grpSpPr bwMode="auto">
            <a:xfrm>
              <a:off x="1386" y="1921"/>
              <a:ext cx="1773" cy="1056"/>
              <a:chOff x="1392" y="1920"/>
              <a:chExt cx="1536" cy="912"/>
            </a:xfrm>
          </p:grpSpPr>
          <p:sp>
            <p:nvSpPr>
              <p:cNvPr id="10287" name="Oval 36"/>
              <p:cNvSpPr>
                <a:spLocks noChangeArrowheads="1"/>
              </p:cNvSpPr>
              <p:nvPr/>
            </p:nvSpPr>
            <p:spPr bwMode="auto">
              <a:xfrm>
                <a:off x="1392" y="2040"/>
                <a:ext cx="156" cy="59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777777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grpSp>
            <p:nvGrpSpPr>
              <p:cNvPr id="10288" name="Group 37"/>
              <p:cNvGrpSpPr>
                <a:grpSpLocks/>
              </p:cNvGrpSpPr>
              <p:nvPr/>
            </p:nvGrpSpPr>
            <p:grpSpPr bwMode="auto">
              <a:xfrm>
                <a:off x="1552" y="2592"/>
                <a:ext cx="221" cy="240"/>
                <a:chOff x="1000" y="3040"/>
                <a:chExt cx="432" cy="432"/>
              </a:xfrm>
            </p:grpSpPr>
            <p:sp>
              <p:nvSpPr>
                <p:cNvPr id="27" name="Oval 38"/>
                <p:cNvSpPr>
                  <a:spLocks noChangeArrowheads="1"/>
                </p:cNvSpPr>
                <p:nvPr/>
              </p:nvSpPr>
              <p:spPr bwMode="auto">
                <a:xfrm>
                  <a:off x="1000" y="3041"/>
                  <a:ext cx="432" cy="431"/>
                </a:xfrm>
                <a:prstGeom prst="ellipse">
                  <a:avLst/>
                </a:prstGeom>
                <a:noFill/>
                <a:ln w="76200" algn="ctr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56796" dir="20006097" algn="ctr" rotWithShape="0">
                    <a:srgbClr val="808080">
                      <a:alpha val="50000"/>
                    </a:srgbClr>
                  </a:outerShdw>
                </a:effectLst>
              </p:spPr>
              <p:txBody>
                <a:bodyPr anchor="ctr"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  <p:sp>
              <p:nvSpPr>
                <p:cNvPr id="28" name="AutoShape 39"/>
                <p:cNvSpPr>
                  <a:spLocks noChangeArrowheads="1"/>
                </p:cNvSpPr>
                <p:nvPr/>
              </p:nvSpPr>
              <p:spPr bwMode="auto">
                <a:xfrm>
                  <a:off x="1000" y="3056"/>
                  <a:ext cx="432" cy="416"/>
                </a:xfrm>
                <a:prstGeom prst="star16">
                  <a:avLst>
                    <a:gd name="adj" fmla="val 5625"/>
                  </a:avLst>
                </a:prstGeom>
                <a:solidFill>
                  <a:srgbClr val="BBE0E3"/>
                </a:solid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  <a:effectLst>
                  <a:outerShdw dist="56796" dir="20006097" algn="ctr" rotWithShape="0">
                    <a:srgbClr val="808080">
                      <a:alpha val="50000"/>
                    </a:srgbClr>
                  </a:outerShdw>
                </a:effectLst>
              </p:spPr>
              <p:txBody>
                <a:bodyPr anchor="ctr"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</p:grpSp>
          <p:grpSp>
            <p:nvGrpSpPr>
              <p:cNvPr id="10289" name="Group 40"/>
              <p:cNvGrpSpPr>
                <a:grpSpLocks/>
              </p:cNvGrpSpPr>
              <p:nvPr/>
            </p:nvGrpSpPr>
            <p:grpSpPr bwMode="auto">
              <a:xfrm>
                <a:off x="2498" y="2583"/>
                <a:ext cx="221" cy="240"/>
                <a:chOff x="1000" y="3040"/>
                <a:chExt cx="432" cy="432"/>
              </a:xfrm>
            </p:grpSpPr>
            <p:sp>
              <p:nvSpPr>
                <p:cNvPr id="25" name="Oval 41"/>
                <p:cNvSpPr>
                  <a:spLocks noChangeArrowheads="1"/>
                </p:cNvSpPr>
                <p:nvPr/>
              </p:nvSpPr>
              <p:spPr bwMode="auto">
                <a:xfrm>
                  <a:off x="1000" y="3041"/>
                  <a:ext cx="432" cy="431"/>
                </a:xfrm>
                <a:prstGeom prst="ellipse">
                  <a:avLst/>
                </a:prstGeom>
                <a:noFill/>
                <a:ln w="76200" algn="ctr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63500" dir="19387806" algn="ctr" rotWithShape="0">
                    <a:srgbClr val="808080">
                      <a:alpha val="50000"/>
                    </a:srgbClr>
                  </a:outerShdw>
                </a:effectLst>
              </p:spPr>
              <p:txBody>
                <a:bodyPr anchor="ctr"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  <p:sp>
              <p:nvSpPr>
                <p:cNvPr id="26" name="AutoShape 42"/>
                <p:cNvSpPr>
                  <a:spLocks noChangeArrowheads="1"/>
                </p:cNvSpPr>
                <p:nvPr/>
              </p:nvSpPr>
              <p:spPr bwMode="auto">
                <a:xfrm>
                  <a:off x="1000" y="3057"/>
                  <a:ext cx="432" cy="416"/>
                </a:xfrm>
                <a:prstGeom prst="star16">
                  <a:avLst>
                    <a:gd name="adj" fmla="val 5625"/>
                  </a:avLst>
                </a:prstGeom>
                <a:solidFill>
                  <a:srgbClr val="BBE0E3"/>
                </a:solid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  <a:effectLst>
                  <a:outerShdw dist="63500" dir="19387806" algn="ctr" rotWithShape="0">
                    <a:srgbClr val="808080">
                      <a:alpha val="50000"/>
                    </a:srgbClr>
                  </a:outerShdw>
                </a:effectLst>
              </p:spPr>
              <p:txBody>
                <a:bodyPr anchor="ctr"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</p:grpSp>
          <p:sp>
            <p:nvSpPr>
              <p:cNvPr id="10290" name="Freeform 43"/>
              <p:cNvSpPr>
                <a:spLocks/>
              </p:cNvSpPr>
              <p:nvPr/>
            </p:nvSpPr>
            <p:spPr bwMode="auto">
              <a:xfrm>
                <a:off x="1397" y="2015"/>
                <a:ext cx="1458" cy="583"/>
              </a:xfrm>
              <a:custGeom>
                <a:avLst/>
                <a:gdLst>
                  <a:gd name="T0" fmla="*/ 1 w 2848"/>
                  <a:gd name="T1" fmla="*/ 1 h 1048"/>
                  <a:gd name="T2" fmla="*/ 4 w 2848"/>
                  <a:gd name="T3" fmla="*/ 0 h 1048"/>
                  <a:gd name="T4" fmla="*/ 4 w 2848"/>
                  <a:gd name="T5" fmla="*/ 1 h 1048"/>
                  <a:gd name="T6" fmla="*/ 4 w 2848"/>
                  <a:gd name="T7" fmla="*/ 1 h 1048"/>
                  <a:gd name="T8" fmla="*/ 4 w 2848"/>
                  <a:gd name="T9" fmla="*/ 1 h 1048"/>
                  <a:gd name="T10" fmla="*/ 4 w 2848"/>
                  <a:gd name="T11" fmla="*/ 2 h 1048"/>
                  <a:gd name="T12" fmla="*/ 4 w 2848"/>
                  <a:gd name="T13" fmla="*/ 2 h 1048"/>
                  <a:gd name="T14" fmla="*/ 4 w 2848"/>
                  <a:gd name="T15" fmla="*/ 3 h 1048"/>
                  <a:gd name="T16" fmla="*/ 4 w 2848"/>
                  <a:gd name="T17" fmla="*/ 3 h 1048"/>
                  <a:gd name="T18" fmla="*/ 1 w 2848"/>
                  <a:gd name="T19" fmla="*/ 3 h 1048"/>
                  <a:gd name="T20" fmla="*/ 1 w 2848"/>
                  <a:gd name="T21" fmla="*/ 2 h 1048"/>
                  <a:gd name="T22" fmla="*/ 1 w 2848"/>
                  <a:gd name="T23" fmla="*/ 2 h 1048"/>
                  <a:gd name="T24" fmla="*/ 0 w 2848"/>
                  <a:gd name="T25" fmla="*/ 2 h 1048"/>
                  <a:gd name="T26" fmla="*/ 0 w 2848"/>
                  <a:gd name="T27" fmla="*/ 1 h 1048"/>
                  <a:gd name="T28" fmla="*/ 1 w 2848"/>
                  <a:gd name="T29" fmla="*/ 1 h 1048"/>
                  <a:gd name="T30" fmla="*/ 1 w 2848"/>
                  <a:gd name="T31" fmla="*/ 1 h 1048"/>
                  <a:gd name="T32" fmla="*/ 1 w 2848"/>
                  <a:gd name="T33" fmla="*/ 1 h 10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48"/>
                  <a:gd name="T52" fmla="*/ 0 h 1048"/>
                  <a:gd name="T53" fmla="*/ 2848 w 2848"/>
                  <a:gd name="T54" fmla="*/ 1048 h 10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48" h="1048">
                    <a:moveTo>
                      <a:pt x="136" y="32"/>
                    </a:moveTo>
                    <a:lnTo>
                      <a:pt x="2720" y="0"/>
                    </a:lnTo>
                    <a:lnTo>
                      <a:pt x="2781" y="139"/>
                    </a:lnTo>
                    <a:lnTo>
                      <a:pt x="2832" y="312"/>
                    </a:lnTo>
                    <a:lnTo>
                      <a:pt x="2847" y="499"/>
                    </a:lnTo>
                    <a:lnTo>
                      <a:pt x="2848" y="632"/>
                    </a:lnTo>
                    <a:lnTo>
                      <a:pt x="2816" y="824"/>
                    </a:lnTo>
                    <a:lnTo>
                      <a:pt x="2768" y="936"/>
                    </a:lnTo>
                    <a:lnTo>
                      <a:pt x="2800" y="1008"/>
                    </a:lnTo>
                    <a:lnTo>
                      <a:pt x="176" y="1048"/>
                    </a:lnTo>
                    <a:lnTo>
                      <a:pt x="80" y="920"/>
                    </a:lnTo>
                    <a:lnTo>
                      <a:pt x="16" y="760"/>
                    </a:lnTo>
                    <a:lnTo>
                      <a:pt x="0" y="624"/>
                    </a:lnTo>
                    <a:lnTo>
                      <a:pt x="0" y="504"/>
                    </a:lnTo>
                    <a:lnTo>
                      <a:pt x="8" y="320"/>
                    </a:lnTo>
                    <a:lnTo>
                      <a:pt x="40" y="176"/>
                    </a:lnTo>
                    <a:lnTo>
                      <a:pt x="104" y="32"/>
                    </a:lnTo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50000">
                    <a:srgbClr val="777777"/>
                  </a:gs>
                  <a:gs pos="100000">
                    <a:srgbClr val="DDDDDD"/>
                  </a:gs>
                </a:gsLst>
                <a:lin ang="18900000" scaled="1"/>
              </a:gradFill>
              <a:ln w="9525">
                <a:miter lim="800000"/>
                <a:headEnd/>
                <a:tailEnd/>
              </a:ln>
              <a:scene3d>
                <a:camera prst="legacyObliqueTopRight">
                  <a:rot lat="20999981" lon="0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EAEAEA"/>
                </a:extrusionClr>
              </a:sp3d>
            </p:spPr>
            <p:txBody>
              <a:bodyPr>
                <a:flatTx/>
              </a:bodyPr>
              <a:lstStyle/>
              <a:p>
                <a:endParaRPr lang="ru-RU"/>
              </a:p>
            </p:txBody>
          </p:sp>
          <p:grpSp>
            <p:nvGrpSpPr>
              <p:cNvPr id="10291" name="Group 44"/>
              <p:cNvGrpSpPr>
                <a:grpSpLocks/>
              </p:cNvGrpSpPr>
              <p:nvPr/>
            </p:nvGrpSpPr>
            <p:grpSpPr bwMode="auto">
              <a:xfrm>
                <a:off x="2475" y="1925"/>
                <a:ext cx="235" cy="152"/>
                <a:chOff x="2299" y="1640"/>
                <a:chExt cx="427" cy="336"/>
              </a:xfrm>
            </p:grpSpPr>
            <p:sp>
              <p:nvSpPr>
                <p:cNvPr id="10297" name="Oval 45"/>
                <p:cNvSpPr>
                  <a:spLocks noChangeArrowheads="1"/>
                </p:cNvSpPr>
                <p:nvPr/>
              </p:nvSpPr>
              <p:spPr bwMode="auto">
                <a:xfrm>
                  <a:off x="2299" y="1808"/>
                  <a:ext cx="410" cy="168"/>
                </a:xfrm>
                <a:prstGeom prst="ellipse">
                  <a:avLst/>
                </a:prstGeom>
                <a:solidFill>
                  <a:srgbClr val="B2B2B2"/>
                </a:solidFill>
                <a:ln w="9525" algn="ctr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0298" name="Freeform 46"/>
                <p:cNvSpPr>
                  <a:spLocks/>
                </p:cNvSpPr>
                <p:nvPr/>
              </p:nvSpPr>
              <p:spPr bwMode="auto">
                <a:xfrm>
                  <a:off x="2316" y="1724"/>
                  <a:ext cx="376" cy="135"/>
                </a:xfrm>
                <a:custGeom>
                  <a:avLst/>
                  <a:gdLst>
                    <a:gd name="T0" fmla="*/ 0 w 352"/>
                    <a:gd name="T1" fmla="*/ 218 h 128"/>
                    <a:gd name="T2" fmla="*/ 0 w 352"/>
                    <a:gd name="T3" fmla="*/ 0 h 128"/>
                    <a:gd name="T4" fmla="*/ 680 w 352"/>
                    <a:gd name="T5" fmla="*/ 0 h 128"/>
                    <a:gd name="T6" fmla="*/ 680 w 352"/>
                    <a:gd name="T7" fmla="*/ 218 h 12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52"/>
                    <a:gd name="T13" fmla="*/ 0 h 128"/>
                    <a:gd name="T14" fmla="*/ 352 w 352"/>
                    <a:gd name="T15" fmla="*/ 128 h 12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52" h="128">
                      <a:moveTo>
                        <a:pt x="0" y="128"/>
                      </a:moveTo>
                      <a:lnTo>
                        <a:pt x="0" y="0"/>
                      </a:lnTo>
                      <a:lnTo>
                        <a:pt x="352" y="0"/>
                      </a:lnTo>
                      <a:lnTo>
                        <a:pt x="352" y="128"/>
                      </a:lnTo>
                    </a:path>
                  </a:pathLst>
                </a:custGeom>
                <a:solidFill>
                  <a:srgbClr val="B2B2B2"/>
                </a:solidFill>
                <a:ln w="952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99" name="Oval 47"/>
                <p:cNvSpPr>
                  <a:spLocks noChangeArrowheads="1"/>
                </p:cNvSpPr>
                <p:nvPr/>
              </p:nvSpPr>
              <p:spPr bwMode="auto">
                <a:xfrm>
                  <a:off x="2299" y="1640"/>
                  <a:ext cx="427" cy="151"/>
                </a:xfrm>
                <a:prstGeom prst="ellipse">
                  <a:avLst/>
                </a:prstGeom>
                <a:solidFill>
                  <a:srgbClr val="4D4D4D"/>
                </a:solidFill>
                <a:ln w="9525" algn="ctr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10292" name="Oval 48"/>
              <p:cNvSpPr>
                <a:spLocks noChangeArrowheads="1"/>
              </p:cNvSpPr>
              <p:nvPr/>
            </p:nvSpPr>
            <p:spPr bwMode="auto">
              <a:xfrm>
                <a:off x="2772" y="2018"/>
                <a:ext cx="156" cy="59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777777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grpSp>
            <p:nvGrpSpPr>
              <p:cNvPr id="10293" name="Group 49"/>
              <p:cNvGrpSpPr>
                <a:grpSpLocks/>
              </p:cNvGrpSpPr>
              <p:nvPr/>
            </p:nvGrpSpPr>
            <p:grpSpPr bwMode="auto">
              <a:xfrm>
                <a:off x="1642" y="1920"/>
                <a:ext cx="247" cy="166"/>
                <a:chOff x="2299" y="1609"/>
                <a:chExt cx="449" cy="367"/>
              </a:xfrm>
            </p:grpSpPr>
            <p:sp>
              <p:nvSpPr>
                <p:cNvPr id="10294" name="Oval 50"/>
                <p:cNvSpPr>
                  <a:spLocks noChangeArrowheads="1"/>
                </p:cNvSpPr>
                <p:nvPr/>
              </p:nvSpPr>
              <p:spPr bwMode="auto">
                <a:xfrm>
                  <a:off x="2299" y="1808"/>
                  <a:ext cx="410" cy="168"/>
                </a:xfrm>
                <a:prstGeom prst="ellipse">
                  <a:avLst/>
                </a:prstGeom>
                <a:solidFill>
                  <a:srgbClr val="B2B2B2"/>
                </a:solidFill>
                <a:ln w="9525" algn="ctr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0295" name="Freeform 51"/>
                <p:cNvSpPr>
                  <a:spLocks/>
                </p:cNvSpPr>
                <p:nvPr/>
              </p:nvSpPr>
              <p:spPr bwMode="auto">
                <a:xfrm>
                  <a:off x="2316" y="1724"/>
                  <a:ext cx="376" cy="135"/>
                </a:xfrm>
                <a:custGeom>
                  <a:avLst/>
                  <a:gdLst>
                    <a:gd name="T0" fmla="*/ 0 w 352"/>
                    <a:gd name="T1" fmla="*/ 218 h 128"/>
                    <a:gd name="T2" fmla="*/ 0 w 352"/>
                    <a:gd name="T3" fmla="*/ 0 h 128"/>
                    <a:gd name="T4" fmla="*/ 680 w 352"/>
                    <a:gd name="T5" fmla="*/ 0 h 128"/>
                    <a:gd name="T6" fmla="*/ 680 w 352"/>
                    <a:gd name="T7" fmla="*/ 218 h 12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52"/>
                    <a:gd name="T13" fmla="*/ 0 h 128"/>
                    <a:gd name="T14" fmla="*/ 352 w 352"/>
                    <a:gd name="T15" fmla="*/ 128 h 12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52" h="128">
                      <a:moveTo>
                        <a:pt x="0" y="128"/>
                      </a:moveTo>
                      <a:lnTo>
                        <a:pt x="0" y="0"/>
                      </a:lnTo>
                      <a:lnTo>
                        <a:pt x="352" y="0"/>
                      </a:lnTo>
                      <a:lnTo>
                        <a:pt x="352" y="128"/>
                      </a:lnTo>
                    </a:path>
                  </a:pathLst>
                </a:custGeom>
                <a:solidFill>
                  <a:srgbClr val="B2B2B2"/>
                </a:solidFill>
                <a:ln w="952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96" name="Oval 52"/>
                <p:cNvSpPr>
                  <a:spLocks noChangeArrowheads="1"/>
                </p:cNvSpPr>
                <p:nvPr/>
              </p:nvSpPr>
              <p:spPr bwMode="auto">
                <a:xfrm>
                  <a:off x="2321" y="1609"/>
                  <a:ext cx="427" cy="151"/>
                </a:xfrm>
                <a:prstGeom prst="ellipse">
                  <a:avLst/>
                </a:prstGeom>
                <a:solidFill>
                  <a:srgbClr val="4D4D4D"/>
                </a:solidFill>
                <a:ln w="9525" algn="ctr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10286" name="Text Box 53"/>
            <p:cNvSpPr txBox="1">
              <a:spLocks noChangeArrowheads="1"/>
            </p:cNvSpPr>
            <p:nvPr/>
          </p:nvSpPr>
          <p:spPr bwMode="auto">
            <a:xfrm>
              <a:off x="1585" y="2210"/>
              <a:ext cx="1266" cy="280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 b="1">
                  <a:solidFill>
                    <a:srgbClr val="000000"/>
                  </a:solidFill>
                  <a:latin typeface="Century Schoolbook" pitchFamily="18" charset="0"/>
                  <a:cs typeface="Arial" pitchFamily="34" charset="0"/>
                </a:rPr>
                <a:t>5литров</a:t>
              </a:r>
              <a:endParaRPr lang="ru-RU" sz="1600">
                <a:latin typeface="Century Schoolbook" pitchFamily="18" charset="0"/>
                <a:cs typeface="Arial" pitchFamily="34" charset="0"/>
              </a:endParaRPr>
            </a:p>
          </p:txBody>
        </p:sp>
      </p:grpSp>
      <p:grpSp>
        <p:nvGrpSpPr>
          <p:cNvPr id="10" name="Group 34"/>
          <p:cNvGrpSpPr>
            <a:grpSpLocks/>
          </p:cNvGrpSpPr>
          <p:nvPr/>
        </p:nvGrpSpPr>
        <p:grpSpPr bwMode="auto">
          <a:xfrm>
            <a:off x="758825" y="3048000"/>
            <a:ext cx="2667000" cy="1447800"/>
            <a:chOff x="1384" y="1921"/>
            <a:chExt cx="1773" cy="1056"/>
          </a:xfrm>
        </p:grpSpPr>
        <p:grpSp>
          <p:nvGrpSpPr>
            <p:cNvPr id="10266" name="Group 35"/>
            <p:cNvGrpSpPr>
              <a:grpSpLocks/>
            </p:cNvGrpSpPr>
            <p:nvPr/>
          </p:nvGrpSpPr>
          <p:grpSpPr bwMode="auto">
            <a:xfrm>
              <a:off x="1384" y="1921"/>
              <a:ext cx="1773" cy="1056"/>
              <a:chOff x="1392" y="1920"/>
              <a:chExt cx="1536" cy="912"/>
            </a:xfrm>
          </p:grpSpPr>
          <p:sp>
            <p:nvSpPr>
              <p:cNvPr id="10268" name="Oval 36"/>
              <p:cNvSpPr>
                <a:spLocks noChangeArrowheads="1"/>
              </p:cNvSpPr>
              <p:nvPr/>
            </p:nvSpPr>
            <p:spPr bwMode="auto">
              <a:xfrm>
                <a:off x="1392" y="2040"/>
                <a:ext cx="156" cy="59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777777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grpSp>
            <p:nvGrpSpPr>
              <p:cNvPr id="10269" name="Group 37"/>
              <p:cNvGrpSpPr>
                <a:grpSpLocks/>
              </p:cNvGrpSpPr>
              <p:nvPr/>
            </p:nvGrpSpPr>
            <p:grpSpPr bwMode="auto">
              <a:xfrm>
                <a:off x="1552" y="2592"/>
                <a:ext cx="221" cy="240"/>
                <a:chOff x="1000" y="3040"/>
                <a:chExt cx="432" cy="432"/>
              </a:xfrm>
            </p:grpSpPr>
            <p:sp>
              <p:nvSpPr>
                <p:cNvPr id="47" name="Oval 38"/>
                <p:cNvSpPr>
                  <a:spLocks noChangeArrowheads="1"/>
                </p:cNvSpPr>
                <p:nvPr/>
              </p:nvSpPr>
              <p:spPr bwMode="auto">
                <a:xfrm>
                  <a:off x="1000" y="3040"/>
                  <a:ext cx="434" cy="432"/>
                </a:xfrm>
                <a:prstGeom prst="ellipse">
                  <a:avLst/>
                </a:prstGeom>
                <a:noFill/>
                <a:ln w="76200" algn="ctr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56796" dir="20006097" algn="ctr" rotWithShape="0">
                    <a:srgbClr val="808080">
                      <a:alpha val="50000"/>
                    </a:srgbClr>
                  </a:outerShdw>
                </a:effectLst>
              </p:spPr>
              <p:txBody>
                <a:bodyPr anchor="ctr"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  <p:sp>
              <p:nvSpPr>
                <p:cNvPr id="48" name="AutoShape 39"/>
                <p:cNvSpPr>
                  <a:spLocks noChangeArrowheads="1"/>
                </p:cNvSpPr>
                <p:nvPr/>
              </p:nvSpPr>
              <p:spPr bwMode="auto">
                <a:xfrm>
                  <a:off x="1000" y="3056"/>
                  <a:ext cx="434" cy="416"/>
                </a:xfrm>
                <a:prstGeom prst="star16">
                  <a:avLst>
                    <a:gd name="adj" fmla="val 5625"/>
                  </a:avLst>
                </a:prstGeom>
                <a:solidFill>
                  <a:srgbClr val="BBE0E3"/>
                </a:solid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  <a:effectLst>
                  <a:outerShdw dist="56796" dir="20006097" algn="ctr" rotWithShape="0">
                    <a:srgbClr val="808080">
                      <a:alpha val="50000"/>
                    </a:srgbClr>
                  </a:outerShdw>
                </a:effectLst>
              </p:spPr>
              <p:txBody>
                <a:bodyPr anchor="ctr"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</p:grpSp>
          <p:grpSp>
            <p:nvGrpSpPr>
              <p:cNvPr id="10270" name="Group 40"/>
              <p:cNvGrpSpPr>
                <a:grpSpLocks/>
              </p:cNvGrpSpPr>
              <p:nvPr/>
            </p:nvGrpSpPr>
            <p:grpSpPr bwMode="auto">
              <a:xfrm>
                <a:off x="2498" y="2583"/>
                <a:ext cx="221" cy="240"/>
                <a:chOff x="1000" y="3040"/>
                <a:chExt cx="432" cy="432"/>
              </a:xfrm>
            </p:grpSpPr>
            <p:sp>
              <p:nvSpPr>
                <p:cNvPr id="45" name="Oval 41"/>
                <p:cNvSpPr>
                  <a:spLocks noChangeArrowheads="1"/>
                </p:cNvSpPr>
                <p:nvPr/>
              </p:nvSpPr>
              <p:spPr bwMode="auto">
                <a:xfrm>
                  <a:off x="1002" y="3040"/>
                  <a:ext cx="424" cy="432"/>
                </a:xfrm>
                <a:prstGeom prst="ellipse">
                  <a:avLst/>
                </a:prstGeom>
                <a:noFill/>
                <a:ln w="76200" algn="ctr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63500" dir="19387806" algn="ctr" rotWithShape="0">
                    <a:srgbClr val="808080">
                      <a:alpha val="50000"/>
                    </a:srgbClr>
                  </a:outerShdw>
                </a:effectLst>
              </p:spPr>
              <p:txBody>
                <a:bodyPr anchor="ctr"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  <p:sp>
              <p:nvSpPr>
                <p:cNvPr id="46" name="AutoShape 42"/>
                <p:cNvSpPr>
                  <a:spLocks noChangeArrowheads="1"/>
                </p:cNvSpPr>
                <p:nvPr/>
              </p:nvSpPr>
              <p:spPr bwMode="auto">
                <a:xfrm>
                  <a:off x="1002" y="3056"/>
                  <a:ext cx="424" cy="416"/>
                </a:xfrm>
                <a:prstGeom prst="star16">
                  <a:avLst>
                    <a:gd name="adj" fmla="val 5625"/>
                  </a:avLst>
                </a:prstGeom>
                <a:solidFill>
                  <a:srgbClr val="BBE0E3"/>
                </a:solid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  <a:effectLst>
                  <a:outerShdw dist="63500" dir="19387806" algn="ctr" rotWithShape="0">
                    <a:srgbClr val="808080">
                      <a:alpha val="50000"/>
                    </a:srgbClr>
                  </a:outerShdw>
                </a:effectLst>
              </p:spPr>
              <p:txBody>
                <a:bodyPr anchor="ctr"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</p:grpSp>
          <p:sp>
            <p:nvSpPr>
              <p:cNvPr id="10271" name="Freeform 43"/>
              <p:cNvSpPr>
                <a:spLocks/>
              </p:cNvSpPr>
              <p:nvPr/>
            </p:nvSpPr>
            <p:spPr bwMode="auto">
              <a:xfrm>
                <a:off x="1397" y="2015"/>
                <a:ext cx="1458" cy="583"/>
              </a:xfrm>
              <a:custGeom>
                <a:avLst/>
                <a:gdLst>
                  <a:gd name="T0" fmla="*/ 1 w 2848"/>
                  <a:gd name="T1" fmla="*/ 1 h 1048"/>
                  <a:gd name="T2" fmla="*/ 4 w 2848"/>
                  <a:gd name="T3" fmla="*/ 0 h 1048"/>
                  <a:gd name="T4" fmla="*/ 4 w 2848"/>
                  <a:gd name="T5" fmla="*/ 1 h 1048"/>
                  <a:gd name="T6" fmla="*/ 4 w 2848"/>
                  <a:gd name="T7" fmla="*/ 1 h 1048"/>
                  <a:gd name="T8" fmla="*/ 4 w 2848"/>
                  <a:gd name="T9" fmla="*/ 1 h 1048"/>
                  <a:gd name="T10" fmla="*/ 4 w 2848"/>
                  <a:gd name="T11" fmla="*/ 2 h 1048"/>
                  <a:gd name="T12" fmla="*/ 4 w 2848"/>
                  <a:gd name="T13" fmla="*/ 2 h 1048"/>
                  <a:gd name="T14" fmla="*/ 4 w 2848"/>
                  <a:gd name="T15" fmla="*/ 3 h 1048"/>
                  <a:gd name="T16" fmla="*/ 4 w 2848"/>
                  <a:gd name="T17" fmla="*/ 3 h 1048"/>
                  <a:gd name="T18" fmla="*/ 1 w 2848"/>
                  <a:gd name="T19" fmla="*/ 3 h 1048"/>
                  <a:gd name="T20" fmla="*/ 1 w 2848"/>
                  <a:gd name="T21" fmla="*/ 2 h 1048"/>
                  <a:gd name="T22" fmla="*/ 1 w 2848"/>
                  <a:gd name="T23" fmla="*/ 2 h 1048"/>
                  <a:gd name="T24" fmla="*/ 0 w 2848"/>
                  <a:gd name="T25" fmla="*/ 2 h 1048"/>
                  <a:gd name="T26" fmla="*/ 0 w 2848"/>
                  <a:gd name="T27" fmla="*/ 1 h 1048"/>
                  <a:gd name="T28" fmla="*/ 1 w 2848"/>
                  <a:gd name="T29" fmla="*/ 1 h 1048"/>
                  <a:gd name="T30" fmla="*/ 1 w 2848"/>
                  <a:gd name="T31" fmla="*/ 1 h 1048"/>
                  <a:gd name="T32" fmla="*/ 1 w 2848"/>
                  <a:gd name="T33" fmla="*/ 1 h 10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48"/>
                  <a:gd name="T52" fmla="*/ 0 h 1048"/>
                  <a:gd name="T53" fmla="*/ 2848 w 2848"/>
                  <a:gd name="T54" fmla="*/ 1048 h 10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48" h="1048">
                    <a:moveTo>
                      <a:pt x="136" y="32"/>
                    </a:moveTo>
                    <a:lnTo>
                      <a:pt x="2720" y="0"/>
                    </a:lnTo>
                    <a:lnTo>
                      <a:pt x="2781" y="139"/>
                    </a:lnTo>
                    <a:lnTo>
                      <a:pt x="2832" y="312"/>
                    </a:lnTo>
                    <a:lnTo>
                      <a:pt x="2847" y="499"/>
                    </a:lnTo>
                    <a:lnTo>
                      <a:pt x="2848" y="632"/>
                    </a:lnTo>
                    <a:lnTo>
                      <a:pt x="2816" y="824"/>
                    </a:lnTo>
                    <a:lnTo>
                      <a:pt x="2768" y="936"/>
                    </a:lnTo>
                    <a:lnTo>
                      <a:pt x="2800" y="1008"/>
                    </a:lnTo>
                    <a:lnTo>
                      <a:pt x="176" y="1048"/>
                    </a:lnTo>
                    <a:lnTo>
                      <a:pt x="80" y="920"/>
                    </a:lnTo>
                    <a:lnTo>
                      <a:pt x="16" y="760"/>
                    </a:lnTo>
                    <a:lnTo>
                      <a:pt x="0" y="624"/>
                    </a:lnTo>
                    <a:lnTo>
                      <a:pt x="0" y="504"/>
                    </a:lnTo>
                    <a:lnTo>
                      <a:pt x="8" y="320"/>
                    </a:lnTo>
                    <a:lnTo>
                      <a:pt x="40" y="176"/>
                    </a:lnTo>
                    <a:lnTo>
                      <a:pt x="104" y="32"/>
                    </a:lnTo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50000">
                    <a:srgbClr val="777777"/>
                  </a:gs>
                  <a:gs pos="100000">
                    <a:srgbClr val="DDDDDD"/>
                  </a:gs>
                </a:gsLst>
                <a:lin ang="18900000" scaled="1"/>
              </a:gradFill>
              <a:ln w="9525">
                <a:miter lim="800000"/>
                <a:headEnd/>
                <a:tailEnd/>
              </a:ln>
              <a:scene3d>
                <a:camera prst="legacyObliqueTopRight">
                  <a:rot lat="20999981" lon="0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EAEAEA"/>
                </a:extrusionClr>
              </a:sp3d>
            </p:spPr>
            <p:txBody>
              <a:bodyPr>
                <a:flatTx/>
              </a:bodyPr>
              <a:lstStyle/>
              <a:p>
                <a:endParaRPr lang="ru-RU"/>
              </a:p>
            </p:txBody>
          </p:sp>
          <p:grpSp>
            <p:nvGrpSpPr>
              <p:cNvPr id="10272" name="Group 44"/>
              <p:cNvGrpSpPr>
                <a:grpSpLocks/>
              </p:cNvGrpSpPr>
              <p:nvPr/>
            </p:nvGrpSpPr>
            <p:grpSpPr bwMode="auto">
              <a:xfrm>
                <a:off x="2475" y="1925"/>
                <a:ext cx="235" cy="152"/>
                <a:chOff x="2299" y="1640"/>
                <a:chExt cx="427" cy="336"/>
              </a:xfrm>
            </p:grpSpPr>
            <p:sp>
              <p:nvSpPr>
                <p:cNvPr id="10278" name="Oval 45"/>
                <p:cNvSpPr>
                  <a:spLocks noChangeArrowheads="1"/>
                </p:cNvSpPr>
                <p:nvPr/>
              </p:nvSpPr>
              <p:spPr bwMode="auto">
                <a:xfrm>
                  <a:off x="2299" y="1808"/>
                  <a:ext cx="410" cy="168"/>
                </a:xfrm>
                <a:prstGeom prst="ellipse">
                  <a:avLst/>
                </a:prstGeom>
                <a:solidFill>
                  <a:srgbClr val="B2B2B2"/>
                </a:solidFill>
                <a:ln w="9525" algn="ctr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0279" name="Freeform 46"/>
                <p:cNvSpPr>
                  <a:spLocks/>
                </p:cNvSpPr>
                <p:nvPr/>
              </p:nvSpPr>
              <p:spPr bwMode="auto">
                <a:xfrm>
                  <a:off x="2316" y="1724"/>
                  <a:ext cx="376" cy="135"/>
                </a:xfrm>
                <a:custGeom>
                  <a:avLst/>
                  <a:gdLst>
                    <a:gd name="T0" fmla="*/ 0 w 352"/>
                    <a:gd name="T1" fmla="*/ 218 h 128"/>
                    <a:gd name="T2" fmla="*/ 0 w 352"/>
                    <a:gd name="T3" fmla="*/ 0 h 128"/>
                    <a:gd name="T4" fmla="*/ 680 w 352"/>
                    <a:gd name="T5" fmla="*/ 0 h 128"/>
                    <a:gd name="T6" fmla="*/ 680 w 352"/>
                    <a:gd name="T7" fmla="*/ 218 h 12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52"/>
                    <a:gd name="T13" fmla="*/ 0 h 128"/>
                    <a:gd name="T14" fmla="*/ 352 w 352"/>
                    <a:gd name="T15" fmla="*/ 128 h 12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52" h="128">
                      <a:moveTo>
                        <a:pt x="0" y="128"/>
                      </a:moveTo>
                      <a:lnTo>
                        <a:pt x="0" y="0"/>
                      </a:lnTo>
                      <a:lnTo>
                        <a:pt x="352" y="0"/>
                      </a:lnTo>
                      <a:lnTo>
                        <a:pt x="352" y="128"/>
                      </a:lnTo>
                    </a:path>
                  </a:pathLst>
                </a:custGeom>
                <a:solidFill>
                  <a:srgbClr val="B2B2B2"/>
                </a:solidFill>
                <a:ln w="952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80" name="Oval 47"/>
                <p:cNvSpPr>
                  <a:spLocks noChangeArrowheads="1"/>
                </p:cNvSpPr>
                <p:nvPr/>
              </p:nvSpPr>
              <p:spPr bwMode="auto">
                <a:xfrm>
                  <a:off x="2299" y="1640"/>
                  <a:ext cx="427" cy="151"/>
                </a:xfrm>
                <a:prstGeom prst="ellipse">
                  <a:avLst/>
                </a:prstGeom>
                <a:solidFill>
                  <a:srgbClr val="4D4D4D"/>
                </a:solidFill>
                <a:ln w="9525" algn="ctr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10273" name="Oval 48"/>
              <p:cNvSpPr>
                <a:spLocks noChangeArrowheads="1"/>
              </p:cNvSpPr>
              <p:nvPr/>
            </p:nvSpPr>
            <p:spPr bwMode="auto">
              <a:xfrm>
                <a:off x="2772" y="2018"/>
                <a:ext cx="156" cy="59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777777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grpSp>
            <p:nvGrpSpPr>
              <p:cNvPr id="10274" name="Group 49"/>
              <p:cNvGrpSpPr>
                <a:grpSpLocks/>
              </p:cNvGrpSpPr>
              <p:nvPr/>
            </p:nvGrpSpPr>
            <p:grpSpPr bwMode="auto">
              <a:xfrm>
                <a:off x="1642" y="1920"/>
                <a:ext cx="247" cy="166"/>
                <a:chOff x="2299" y="1609"/>
                <a:chExt cx="449" cy="367"/>
              </a:xfrm>
            </p:grpSpPr>
            <p:sp>
              <p:nvSpPr>
                <p:cNvPr id="10275" name="Oval 50"/>
                <p:cNvSpPr>
                  <a:spLocks noChangeArrowheads="1"/>
                </p:cNvSpPr>
                <p:nvPr/>
              </p:nvSpPr>
              <p:spPr bwMode="auto">
                <a:xfrm>
                  <a:off x="2299" y="1808"/>
                  <a:ext cx="410" cy="168"/>
                </a:xfrm>
                <a:prstGeom prst="ellipse">
                  <a:avLst/>
                </a:prstGeom>
                <a:solidFill>
                  <a:srgbClr val="B2B2B2"/>
                </a:solidFill>
                <a:ln w="9525" algn="ctr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0276" name="Freeform 51"/>
                <p:cNvSpPr>
                  <a:spLocks/>
                </p:cNvSpPr>
                <p:nvPr/>
              </p:nvSpPr>
              <p:spPr bwMode="auto">
                <a:xfrm>
                  <a:off x="2316" y="1724"/>
                  <a:ext cx="376" cy="135"/>
                </a:xfrm>
                <a:custGeom>
                  <a:avLst/>
                  <a:gdLst>
                    <a:gd name="T0" fmla="*/ 0 w 352"/>
                    <a:gd name="T1" fmla="*/ 218 h 128"/>
                    <a:gd name="T2" fmla="*/ 0 w 352"/>
                    <a:gd name="T3" fmla="*/ 0 h 128"/>
                    <a:gd name="T4" fmla="*/ 680 w 352"/>
                    <a:gd name="T5" fmla="*/ 0 h 128"/>
                    <a:gd name="T6" fmla="*/ 680 w 352"/>
                    <a:gd name="T7" fmla="*/ 218 h 12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52"/>
                    <a:gd name="T13" fmla="*/ 0 h 128"/>
                    <a:gd name="T14" fmla="*/ 352 w 352"/>
                    <a:gd name="T15" fmla="*/ 128 h 12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52" h="128">
                      <a:moveTo>
                        <a:pt x="0" y="128"/>
                      </a:moveTo>
                      <a:lnTo>
                        <a:pt x="0" y="0"/>
                      </a:lnTo>
                      <a:lnTo>
                        <a:pt x="352" y="0"/>
                      </a:lnTo>
                      <a:lnTo>
                        <a:pt x="352" y="128"/>
                      </a:lnTo>
                    </a:path>
                  </a:pathLst>
                </a:custGeom>
                <a:solidFill>
                  <a:srgbClr val="B2B2B2"/>
                </a:solidFill>
                <a:ln w="952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77" name="Oval 52"/>
                <p:cNvSpPr>
                  <a:spLocks noChangeArrowheads="1"/>
                </p:cNvSpPr>
                <p:nvPr/>
              </p:nvSpPr>
              <p:spPr bwMode="auto">
                <a:xfrm>
                  <a:off x="2321" y="1609"/>
                  <a:ext cx="427" cy="151"/>
                </a:xfrm>
                <a:prstGeom prst="ellipse">
                  <a:avLst/>
                </a:prstGeom>
                <a:solidFill>
                  <a:srgbClr val="4D4D4D"/>
                </a:solidFill>
                <a:ln w="9525" algn="ctr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10267" name="Text Box 53"/>
            <p:cNvSpPr txBox="1">
              <a:spLocks noChangeArrowheads="1"/>
            </p:cNvSpPr>
            <p:nvPr/>
          </p:nvSpPr>
          <p:spPr bwMode="auto">
            <a:xfrm>
              <a:off x="1589" y="2143"/>
              <a:ext cx="1343" cy="430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4000" b="1">
                  <a:solidFill>
                    <a:srgbClr val="000000"/>
                  </a:solidFill>
                  <a:cs typeface="Arial" pitchFamily="34" charset="0"/>
                </a:rPr>
                <a:t>квас</a:t>
              </a:r>
              <a:endParaRPr lang="ru-RU" sz="4000">
                <a:cs typeface="Arial" pitchFamily="34" charset="0"/>
              </a:endParaRPr>
            </a:p>
          </p:txBody>
        </p:sp>
      </p:grpSp>
      <p:grpSp>
        <p:nvGrpSpPr>
          <p:cNvPr id="16" name="Group 34"/>
          <p:cNvGrpSpPr>
            <a:grpSpLocks/>
          </p:cNvGrpSpPr>
          <p:nvPr/>
        </p:nvGrpSpPr>
        <p:grpSpPr bwMode="auto">
          <a:xfrm>
            <a:off x="6324600" y="3048000"/>
            <a:ext cx="2286000" cy="1219200"/>
            <a:chOff x="1386" y="1921"/>
            <a:chExt cx="1773" cy="1056"/>
          </a:xfrm>
        </p:grpSpPr>
        <p:grpSp>
          <p:nvGrpSpPr>
            <p:cNvPr id="10247" name="Group 35"/>
            <p:cNvGrpSpPr>
              <a:grpSpLocks/>
            </p:cNvGrpSpPr>
            <p:nvPr/>
          </p:nvGrpSpPr>
          <p:grpSpPr bwMode="auto">
            <a:xfrm>
              <a:off x="1384" y="1921"/>
              <a:ext cx="1773" cy="1056"/>
              <a:chOff x="1392" y="1920"/>
              <a:chExt cx="1536" cy="912"/>
            </a:xfrm>
          </p:grpSpPr>
          <p:sp>
            <p:nvSpPr>
              <p:cNvPr id="10249" name="Oval 36"/>
              <p:cNvSpPr>
                <a:spLocks noChangeArrowheads="1"/>
              </p:cNvSpPr>
              <p:nvPr/>
            </p:nvSpPr>
            <p:spPr bwMode="auto">
              <a:xfrm>
                <a:off x="1392" y="2040"/>
                <a:ext cx="156" cy="59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777777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grpSp>
            <p:nvGrpSpPr>
              <p:cNvPr id="10250" name="Group 37"/>
              <p:cNvGrpSpPr>
                <a:grpSpLocks/>
              </p:cNvGrpSpPr>
              <p:nvPr/>
            </p:nvGrpSpPr>
            <p:grpSpPr bwMode="auto">
              <a:xfrm>
                <a:off x="1552" y="2592"/>
                <a:ext cx="221" cy="240"/>
                <a:chOff x="1000" y="3040"/>
                <a:chExt cx="432" cy="432"/>
              </a:xfrm>
            </p:grpSpPr>
            <p:sp>
              <p:nvSpPr>
                <p:cNvPr id="67" name="Oval 38"/>
                <p:cNvSpPr>
                  <a:spLocks noChangeArrowheads="1"/>
                </p:cNvSpPr>
                <p:nvPr/>
              </p:nvSpPr>
              <p:spPr bwMode="auto">
                <a:xfrm>
                  <a:off x="999" y="3040"/>
                  <a:ext cx="432" cy="432"/>
                </a:xfrm>
                <a:prstGeom prst="ellipse">
                  <a:avLst/>
                </a:prstGeom>
                <a:noFill/>
                <a:ln w="76200" algn="ctr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56796" dir="20006097" algn="ctr" rotWithShape="0">
                    <a:srgbClr val="808080">
                      <a:alpha val="50000"/>
                    </a:srgbClr>
                  </a:outerShdw>
                </a:effectLst>
              </p:spPr>
              <p:txBody>
                <a:bodyPr anchor="ctr"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  <p:sp>
              <p:nvSpPr>
                <p:cNvPr id="68" name="AutoShape 39"/>
                <p:cNvSpPr>
                  <a:spLocks noChangeArrowheads="1"/>
                </p:cNvSpPr>
                <p:nvPr/>
              </p:nvSpPr>
              <p:spPr bwMode="auto">
                <a:xfrm>
                  <a:off x="999" y="3055"/>
                  <a:ext cx="432" cy="417"/>
                </a:xfrm>
                <a:prstGeom prst="star16">
                  <a:avLst>
                    <a:gd name="adj" fmla="val 5625"/>
                  </a:avLst>
                </a:prstGeom>
                <a:solidFill>
                  <a:srgbClr val="BBE0E3"/>
                </a:solid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  <a:effectLst>
                  <a:outerShdw dist="56796" dir="20006097" algn="ctr" rotWithShape="0">
                    <a:srgbClr val="808080">
                      <a:alpha val="50000"/>
                    </a:srgbClr>
                  </a:outerShdw>
                </a:effectLst>
              </p:spPr>
              <p:txBody>
                <a:bodyPr anchor="ctr"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</p:grpSp>
          <p:grpSp>
            <p:nvGrpSpPr>
              <p:cNvPr id="10251" name="Group 40"/>
              <p:cNvGrpSpPr>
                <a:grpSpLocks/>
              </p:cNvGrpSpPr>
              <p:nvPr/>
            </p:nvGrpSpPr>
            <p:grpSpPr bwMode="auto">
              <a:xfrm>
                <a:off x="2498" y="2583"/>
                <a:ext cx="221" cy="240"/>
                <a:chOff x="1000" y="3040"/>
                <a:chExt cx="432" cy="432"/>
              </a:xfrm>
            </p:grpSpPr>
            <p:sp>
              <p:nvSpPr>
                <p:cNvPr id="65" name="Oval 41"/>
                <p:cNvSpPr>
                  <a:spLocks noChangeArrowheads="1"/>
                </p:cNvSpPr>
                <p:nvPr/>
              </p:nvSpPr>
              <p:spPr bwMode="auto">
                <a:xfrm>
                  <a:off x="999" y="3039"/>
                  <a:ext cx="432" cy="432"/>
                </a:xfrm>
                <a:prstGeom prst="ellipse">
                  <a:avLst/>
                </a:prstGeom>
                <a:noFill/>
                <a:ln w="76200" algn="ctr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63500" dir="19387806" algn="ctr" rotWithShape="0">
                    <a:srgbClr val="808080">
                      <a:alpha val="50000"/>
                    </a:srgbClr>
                  </a:outerShdw>
                </a:effectLst>
              </p:spPr>
              <p:txBody>
                <a:bodyPr anchor="ctr"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  <p:sp>
              <p:nvSpPr>
                <p:cNvPr id="66" name="AutoShape 42"/>
                <p:cNvSpPr>
                  <a:spLocks noChangeArrowheads="1"/>
                </p:cNvSpPr>
                <p:nvPr/>
              </p:nvSpPr>
              <p:spPr bwMode="auto">
                <a:xfrm>
                  <a:off x="999" y="3054"/>
                  <a:ext cx="432" cy="417"/>
                </a:xfrm>
                <a:prstGeom prst="star16">
                  <a:avLst>
                    <a:gd name="adj" fmla="val 5625"/>
                  </a:avLst>
                </a:prstGeom>
                <a:solidFill>
                  <a:srgbClr val="BBE0E3"/>
                </a:solid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  <a:effectLst>
                  <a:outerShdw dist="63500" dir="19387806" algn="ctr" rotWithShape="0">
                    <a:srgbClr val="808080">
                      <a:alpha val="50000"/>
                    </a:srgbClr>
                  </a:outerShdw>
                </a:effectLst>
              </p:spPr>
              <p:txBody>
                <a:bodyPr anchor="ctr"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</p:grpSp>
          <p:sp>
            <p:nvSpPr>
              <p:cNvPr id="10252" name="Freeform 43"/>
              <p:cNvSpPr>
                <a:spLocks/>
              </p:cNvSpPr>
              <p:nvPr/>
            </p:nvSpPr>
            <p:spPr bwMode="auto">
              <a:xfrm>
                <a:off x="1397" y="2015"/>
                <a:ext cx="1458" cy="583"/>
              </a:xfrm>
              <a:custGeom>
                <a:avLst/>
                <a:gdLst>
                  <a:gd name="T0" fmla="*/ 1 w 2848"/>
                  <a:gd name="T1" fmla="*/ 1 h 1048"/>
                  <a:gd name="T2" fmla="*/ 4 w 2848"/>
                  <a:gd name="T3" fmla="*/ 0 h 1048"/>
                  <a:gd name="T4" fmla="*/ 4 w 2848"/>
                  <a:gd name="T5" fmla="*/ 1 h 1048"/>
                  <a:gd name="T6" fmla="*/ 4 w 2848"/>
                  <a:gd name="T7" fmla="*/ 1 h 1048"/>
                  <a:gd name="T8" fmla="*/ 4 w 2848"/>
                  <a:gd name="T9" fmla="*/ 1 h 1048"/>
                  <a:gd name="T10" fmla="*/ 4 w 2848"/>
                  <a:gd name="T11" fmla="*/ 2 h 1048"/>
                  <a:gd name="T12" fmla="*/ 4 w 2848"/>
                  <a:gd name="T13" fmla="*/ 2 h 1048"/>
                  <a:gd name="T14" fmla="*/ 4 w 2848"/>
                  <a:gd name="T15" fmla="*/ 3 h 1048"/>
                  <a:gd name="T16" fmla="*/ 4 w 2848"/>
                  <a:gd name="T17" fmla="*/ 3 h 1048"/>
                  <a:gd name="T18" fmla="*/ 1 w 2848"/>
                  <a:gd name="T19" fmla="*/ 3 h 1048"/>
                  <a:gd name="T20" fmla="*/ 1 w 2848"/>
                  <a:gd name="T21" fmla="*/ 2 h 1048"/>
                  <a:gd name="T22" fmla="*/ 1 w 2848"/>
                  <a:gd name="T23" fmla="*/ 2 h 1048"/>
                  <a:gd name="T24" fmla="*/ 0 w 2848"/>
                  <a:gd name="T25" fmla="*/ 2 h 1048"/>
                  <a:gd name="T26" fmla="*/ 0 w 2848"/>
                  <a:gd name="T27" fmla="*/ 1 h 1048"/>
                  <a:gd name="T28" fmla="*/ 1 w 2848"/>
                  <a:gd name="T29" fmla="*/ 1 h 1048"/>
                  <a:gd name="T30" fmla="*/ 1 w 2848"/>
                  <a:gd name="T31" fmla="*/ 1 h 1048"/>
                  <a:gd name="T32" fmla="*/ 1 w 2848"/>
                  <a:gd name="T33" fmla="*/ 1 h 10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48"/>
                  <a:gd name="T52" fmla="*/ 0 h 1048"/>
                  <a:gd name="T53" fmla="*/ 2848 w 2848"/>
                  <a:gd name="T54" fmla="*/ 1048 h 10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48" h="1048">
                    <a:moveTo>
                      <a:pt x="136" y="32"/>
                    </a:moveTo>
                    <a:lnTo>
                      <a:pt x="2720" y="0"/>
                    </a:lnTo>
                    <a:lnTo>
                      <a:pt x="2781" y="139"/>
                    </a:lnTo>
                    <a:lnTo>
                      <a:pt x="2832" y="312"/>
                    </a:lnTo>
                    <a:lnTo>
                      <a:pt x="2847" y="499"/>
                    </a:lnTo>
                    <a:lnTo>
                      <a:pt x="2848" y="632"/>
                    </a:lnTo>
                    <a:lnTo>
                      <a:pt x="2816" y="824"/>
                    </a:lnTo>
                    <a:lnTo>
                      <a:pt x="2768" y="936"/>
                    </a:lnTo>
                    <a:lnTo>
                      <a:pt x="2800" y="1008"/>
                    </a:lnTo>
                    <a:lnTo>
                      <a:pt x="176" y="1048"/>
                    </a:lnTo>
                    <a:lnTo>
                      <a:pt x="80" y="920"/>
                    </a:lnTo>
                    <a:lnTo>
                      <a:pt x="16" y="760"/>
                    </a:lnTo>
                    <a:lnTo>
                      <a:pt x="0" y="624"/>
                    </a:lnTo>
                    <a:lnTo>
                      <a:pt x="0" y="504"/>
                    </a:lnTo>
                    <a:lnTo>
                      <a:pt x="8" y="320"/>
                    </a:lnTo>
                    <a:lnTo>
                      <a:pt x="40" y="176"/>
                    </a:lnTo>
                    <a:lnTo>
                      <a:pt x="104" y="32"/>
                    </a:lnTo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50000">
                    <a:srgbClr val="777777"/>
                  </a:gs>
                  <a:gs pos="100000">
                    <a:srgbClr val="DDDDDD"/>
                  </a:gs>
                </a:gsLst>
                <a:lin ang="18900000" scaled="1"/>
              </a:gradFill>
              <a:ln w="9525">
                <a:miter lim="800000"/>
                <a:headEnd/>
                <a:tailEnd/>
              </a:ln>
              <a:scene3d>
                <a:camera prst="legacyObliqueTopRight">
                  <a:rot lat="20999981" lon="0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EAEAEA"/>
                </a:extrusionClr>
              </a:sp3d>
            </p:spPr>
            <p:txBody>
              <a:bodyPr>
                <a:flatTx/>
              </a:bodyPr>
              <a:lstStyle/>
              <a:p>
                <a:endParaRPr lang="ru-RU"/>
              </a:p>
            </p:txBody>
          </p:sp>
          <p:grpSp>
            <p:nvGrpSpPr>
              <p:cNvPr id="10253" name="Group 44"/>
              <p:cNvGrpSpPr>
                <a:grpSpLocks/>
              </p:cNvGrpSpPr>
              <p:nvPr/>
            </p:nvGrpSpPr>
            <p:grpSpPr bwMode="auto">
              <a:xfrm>
                <a:off x="2475" y="1925"/>
                <a:ext cx="235" cy="152"/>
                <a:chOff x="2299" y="1640"/>
                <a:chExt cx="427" cy="336"/>
              </a:xfrm>
            </p:grpSpPr>
            <p:sp>
              <p:nvSpPr>
                <p:cNvPr id="10259" name="Oval 45"/>
                <p:cNvSpPr>
                  <a:spLocks noChangeArrowheads="1"/>
                </p:cNvSpPr>
                <p:nvPr/>
              </p:nvSpPr>
              <p:spPr bwMode="auto">
                <a:xfrm>
                  <a:off x="2299" y="1808"/>
                  <a:ext cx="410" cy="168"/>
                </a:xfrm>
                <a:prstGeom prst="ellipse">
                  <a:avLst/>
                </a:prstGeom>
                <a:solidFill>
                  <a:srgbClr val="B2B2B2"/>
                </a:solidFill>
                <a:ln w="9525" algn="ctr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0260" name="Freeform 46"/>
                <p:cNvSpPr>
                  <a:spLocks/>
                </p:cNvSpPr>
                <p:nvPr/>
              </p:nvSpPr>
              <p:spPr bwMode="auto">
                <a:xfrm>
                  <a:off x="2316" y="1724"/>
                  <a:ext cx="376" cy="135"/>
                </a:xfrm>
                <a:custGeom>
                  <a:avLst/>
                  <a:gdLst>
                    <a:gd name="T0" fmla="*/ 0 w 352"/>
                    <a:gd name="T1" fmla="*/ 218 h 128"/>
                    <a:gd name="T2" fmla="*/ 0 w 352"/>
                    <a:gd name="T3" fmla="*/ 0 h 128"/>
                    <a:gd name="T4" fmla="*/ 680 w 352"/>
                    <a:gd name="T5" fmla="*/ 0 h 128"/>
                    <a:gd name="T6" fmla="*/ 680 w 352"/>
                    <a:gd name="T7" fmla="*/ 218 h 12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52"/>
                    <a:gd name="T13" fmla="*/ 0 h 128"/>
                    <a:gd name="T14" fmla="*/ 352 w 352"/>
                    <a:gd name="T15" fmla="*/ 128 h 12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52" h="128">
                      <a:moveTo>
                        <a:pt x="0" y="128"/>
                      </a:moveTo>
                      <a:lnTo>
                        <a:pt x="0" y="0"/>
                      </a:lnTo>
                      <a:lnTo>
                        <a:pt x="352" y="0"/>
                      </a:lnTo>
                      <a:lnTo>
                        <a:pt x="352" y="128"/>
                      </a:lnTo>
                    </a:path>
                  </a:pathLst>
                </a:custGeom>
                <a:solidFill>
                  <a:srgbClr val="B2B2B2"/>
                </a:solidFill>
                <a:ln w="952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61" name="Oval 47"/>
                <p:cNvSpPr>
                  <a:spLocks noChangeArrowheads="1"/>
                </p:cNvSpPr>
                <p:nvPr/>
              </p:nvSpPr>
              <p:spPr bwMode="auto">
                <a:xfrm>
                  <a:off x="2299" y="1640"/>
                  <a:ext cx="427" cy="151"/>
                </a:xfrm>
                <a:prstGeom prst="ellipse">
                  <a:avLst/>
                </a:prstGeom>
                <a:solidFill>
                  <a:srgbClr val="4D4D4D"/>
                </a:solidFill>
                <a:ln w="9525" algn="ctr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10254" name="Oval 48"/>
              <p:cNvSpPr>
                <a:spLocks noChangeArrowheads="1"/>
              </p:cNvSpPr>
              <p:nvPr/>
            </p:nvSpPr>
            <p:spPr bwMode="auto">
              <a:xfrm>
                <a:off x="2772" y="2018"/>
                <a:ext cx="156" cy="59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777777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grpSp>
            <p:nvGrpSpPr>
              <p:cNvPr id="10255" name="Group 49"/>
              <p:cNvGrpSpPr>
                <a:grpSpLocks/>
              </p:cNvGrpSpPr>
              <p:nvPr/>
            </p:nvGrpSpPr>
            <p:grpSpPr bwMode="auto">
              <a:xfrm>
                <a:off x="1642" y="1920"/>
                <a:ext cx="247" cy="166"/>
                <a:chOff x="2299" y="1609"/>
                <a:chExt cx="449" cy="367"/>
              </a:xfrm>
            </p:grpSpPr>
            <p:sp>
              <p:nvSpPr>
                <p:cNvPr id="10256" name="Oval 50"/>
                <p:cNvSpPr>
                  <a:spLocks noChangeArrowheads="1"/>
                </p:cNvSpPr>
                <p:nvPr/>
              </p:nvSpPr>
              <p:spPr bwMode="auto">
                <a:xfrm>
                  <a:off x="2299" y="1808"/>
                  <a:ext cx="410" cy="168"/>
                </a:xfrm>
                <a:prstGeom prst="ellipse">
                  <a:avLst/>
                </a:prstGeom>
                <a:solidFill>
                  <a:srgbClr val="B2B2B2"/>
                </a:solidFill>
                <a:ln w="9525" algn="ctr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0257" name="Freeform 51"/>
                <p:cNvSpPr>
                  <a:spLocks/>
                </p:cNvSpPr>
                <p:nvPr/>
              </p:nvSpPr>
              <p:spPr bwMode="auto">
                <a:xfrm>
                  <a:off x="2316" y="1724"/>
                  <a:ext cx="376" cy="135"/>
                </a:xfrm>
                <a:custGeom>
                  <a:avLst/>
                  <a:gdLst>
                    <a:gd name="T0" fmla="*/ 0 w 352"/>
                    <a:gd name="T1" fmla="*/ 218 h 128"/>
                    <a:gd name="T2" fmla="*/ 0 w 352"/>
                    <a:gd name="T3" fmla="*/ 0 h 128"/>
                    <a:gd name="T4" fmla="*/ 680 w 352"/>
                    <a:gd name="T5" fmla="*/ 0 h 128"/>
                    <a:gd name="T6" fmla="*/ 680 w 352"/>
                    <a:gd name="T7" fmla="*/ 218 h 12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52"/>
                    <a:gd name="T13" fmla="*/ 0 h 128"/>
                    <a:gd name="T14" fmla="*/ 352 w 352"/>
                    <a:gd name="T15" fmla="*/ 128 h 12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52" h="128">
                      <a:moveTo>
                        <a:pt x="0" y="128"/>
                      </a:moveTo>
                      <a:lnTo>
                        <a:pt x="0" y="0"/>
                      </a:lnTo>
                      <a:lnTo>
                        <a:pt x="352" y="0"/>
                      </a:lnTo>
                      <a:lnTo>
                        <a:pt x="352" y="128"/>
                      </a:lnTo>
                    </a:path>
                  </a:pathLst>
                </a:custGeom>
                <a:solidFill>
                  <a:srgbClr val="B2B2B2"/>
                </a:solidFill>
                <a:ln w="952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58" name="Oval 52"/>
                <p:cNvSpPr>
                  <a:spLocks noChangeArrowheads="1"/>
                </p:cNvSpPr>
                <p:nvPr/>
              </p:nvSpPr>
              <p:spPr bwMode="auto">
                <a:xfrm>
                  <a:off x="2321" y="1609"/>
                  <a:ext cx="427" cy="151"/>
                </a:xfrm>
                <a:prstGeom prst="ellipse">
                  <a:avLst/>
                </a:prstGeom>
                <a:solidFill>
                  <a:srgbClr val="4D4D4D"/>
                </a:solidFill>
                <a:ln w="9525" algn="ctr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10248" name="Text Box 53"/>
            <p:cNvSpPr txBox="1">
              <a:spLocks noChangeArrowheads="1"/>
            </p:cNvSpPr>
            <p:nvPr/>
          </p:nvSpPr>
          <p:spPr bwMode="auto">
            <a:xfrm>
              <a:off x="1585" y="2210"/>
              <a:ext cx="1343" cy="430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2000" b="1">
                  <a:solidFill>
                    <a:srgbClr val="000000"/>
                  </a:solidFill>
                  <a:latin typeface="Century Schoolbook" pitchFamily="18" charset="0"/>
                  <a:cs typeface="Arial" pitchFamily="34" charset="0"/>
                </a:rPr>
                <a:t>8 литров</a:t>
              </a:r>
              <a:endParaRPr lang="ru-RU" sz="2000">
                <a:latin typeface="Century Schoolbook" pitchFamily="18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</TotalTime>
  <Words>618</Words>
  <Application>Microsoft Office PowerPoint</Application>
  <PresentationFormat>Экран (4:3)</PresentationFormat>
  <Paragraphs>119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Century Schoolbook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Zzz</dc:creator>
  <cp:lastModifiedBy>Zzz</cp:lastModifiedBy>
  <cp:revision>33</cp:revision>
  <cp:lastPrinted>1601-01-01T00:00:00Z</cp:lastPrinted>
  <dcterms:created xsi:type="dcterms:W3CDTF">1601-01-01T00:00:00Z</dcterms:created>
  <dcterms:modified xsi:type="dcterms:W3CDTF">2018-04-28T06:44:38Z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